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8" r:id="rId3"/>
    <p:sldId id="259" r:id="rId4"/>
    <p:sldId id="290" r:id="rId5"/>
    <p:sldId id="287" r:id="rId6"/>
    <p:sldId id="286" r:id="rId7"/>
    <p:sldId id="289" r:id="rId8"/>
    <p:sldId id="291" r:id="rId9"/>
    <p:sldId id="257" r:id="rId10"/>
    <p:sldId id="260" r:id="rId11"/>
    <p:sldId id="276" r:id="rId12"/>
    <p:sldId id="282" r:id="rId13"/>
    <p:sldId id="284" r:id="rId14"/>
    <p:sldId id="279" r:id="rId15"/>
    <p:sldId id="280" r:id="rId16"/>
    <p:sldId id="263" r:id="rId17"/>
    <p:sldId id="277" r:id="rId18"/>
    <p:sldId id="265" r:id="rId19"/>
    <p:sldId id="281" r:id="rId20"/>
    <p:sldId id="292" r:id="rId21"/>
    <p:sldId id="264" r:id="rId22"/>
    <p:sldId id="269" r:id="rId23"/>
    <p:sldId id="266" r:id="rId24"/>
    <p:sldId id="293" r:id="rId25"/>
    <p:sldId id="294" r:id="rId26"/>
    <p:sldId id="261" r:id="rId27"/>
    <p:sldId id="278" r:id="rId28"/>
    <p:sldId id="268" r:id="rId29"/>
    <p:sldId id="285" r:id="rId30"/>
    <p:sldId id="275" r:id="rId31"/>
    <p:sldId id="288" r:id="rId32"/>
    <p:sldId id="29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94710" autoAdjust="0"/>
  </p:normalViewPr>
  <p:slideViewPr>
    <p:cSldViewPr snapToGrid="0" snapToObjects="1">
      <p:cViewPr varScale="1">
        <p:scale>
          <a:sx n="70" d="100"/>
          <a:sy n="70" d="100"/>
        </p:scale>
        <p:origin x="-14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0253E-178D-464F-AA39-C2CA81BCAEAE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51309-88D1-8E41-A4C9-1FE0902982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7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51309-88D1-8E41-A4C9-1FE0902982A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17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we are going to transition into the actual workshop.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51309-88D1-8E41-A4C9-1FE0902982A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51A0C47-018D-4460-B945-BFF7981B6CA6}" type="datetimeFigureOut">
              <a:rPr lang="en-US" smtClean="0"/>
              <a:pPr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1F5A0A-F6FC-4FFD-9B49-0DA869721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keirsey.com/handler.aspx?s=keirsey&amp;f=fourtemps&amp;tab=3&amp;c=champion" TargetMode="External"/><Relationship Id="rId2" Type="http://schemas.openxmlformats.org/officeDocument/2006/relationships/hyperlink" Target="http://www.humanmetric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eirsey.com/personalityzone/wz21.asp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bsf.org/publications/economics/letter/2011/el2011-09.pdf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s://www.facebook.com/CareerPathWorkshop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55358"/>
            <a:ext cx="7772400" cy="978408"/>
          </a:xfrm>
        </p:spPr>
        <p:txBody>
          <a:bodyPr/>
          <a:lstStyle/>
          <a:p>
            <a:r>
              <a:rPr lang="en-US" dirty="0" smtClean="0"/>
              <a:t>Welcome to the…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33766"/>
            <a:ext cx="7772400" cy="2967671"/>
          </a:xfrm>
        </p:spPr>
        <p:txBody>
          <a:bodyPr>
            <a:normAutofit/>
          </a:bodyPr>
          <a:lstStyle/>
          <a:p>
            <a:r>
              <a:rPr lang="en-US" sz="4700" dirty="0" smtClean="0">
                <a:solidFill>
                  <a:srgbClr val="FFFF00"/>
                </a:solidFill>
              </a:rPr>
              <a:t>Career Path Program For College Students</a:t>
            </a:r>
          </a:p>
          <a:p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4" name="Picture 3" descr="7459092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925" y="3328187"/>
            <a:ext cx="1990410" cy="3340719"/>
          </a:xfrm>
          <a:prstGeom prst="rect">
            <a:avLst/>
          </a:prstGeom>
        </p:spPr>
      </p:pic>
      <p:pic>
        <p:nvPicPr>
          <p:cNvPr id="6" name="Picture 5" descr="aa05384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014" y="3468427"/>
            <a:ext cx="1121701" cy="3121256"/>
          </a:xfrm>
          <a:prstGeom prst="rect">
            <a:avLst/>
          </a:prstGeom>
        </p:spPr>
      </p:pic>
      <p:pic>
        <p:nvPicPr>
          <p:cNvPr id="7" name="Picture 6" descr="200387759-00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203" y="3309756"/>
            <a:ext cx="1280203" cy="340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17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Personality and Self Concept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1" y="1869141"/>
            <a:ext cx="4955610" cy="425702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FFFF"/>
                </a:solidFill>
              </a:rPr>
              <a:t>Objective: Students will be able to answer these questions: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“Why am I interested in certain jobs”?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“What can my personality tell me about possible career options?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5" name="Picture 4" descr="rbrb_275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311" y="2137838"/>
            <a:ext cx="3462690" cy="399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31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Objectives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At the end of this activity students will be able to: </a:t>
            </a:r>
          </a:p>
          <a:p>
            <a:pPr>
              <a:buFont typeface="Arial"/>
              <a:buChar char="•"/>
            </a:pPr>
            <a:r>
              <a:rPr lang="en-US" sz="4000" dirty="0"/>
              <a:t>R</a:t>
            </a:r>
            <a:r>
              <a:rPr lang="en-US" sz="4000" dirty="0" smtClean="0"/>
              <a:t>ecord their MTBI type</a:t>
            </a:r>
          </a:p>
          <a:p>
            <a:pPr>
              <a:buFont typeface="Arial"/>
              <a:buChar char="•"/>
            </a:pPr>
            <a:r>
              <a:rPr lang="en-US" sz="4000" dirty="0"/>
              <a:t>E</a:t>
            </a:r>
            <a:r>
              <a:rPr lang="en-US" sz="4000" dirty="0" smtClean="0"/>
              <a:t>xplore their personality profile </a:t>
            </a:r>
          </a:p>
          <a:p>
            <a:pPr>
              <a:buFont typeface="Arial"/>
              <a:buChar char="•"/>
            </a:pPr>
            <a:r>
              <a:rPr lang="en-US" sz="4000" dirty="0" smtClean="0"/>
              <a:t>Discuss insights into their self-concept and job preferences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3799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412876"/>
            <a:ext cx="7770813" cy="4713288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  <a:effectLst/>
              </a:rPr>
              <a:t>The MBTI is based on Jungian-type theory </a:t>
            </a:r>
            <a:r>
              <a:rPr lang="en-US" sz="1800" dirty="0">
                <a:solidFill>
                  <a:srgbClr val="FFFF00"/>
                </a:solidFill>
                <a:effectLst/>
              </a:rPr>
              <a:t>(Jung, 1990/1971)</a:t>
            </a:r>
            <a:r>
              <a:rPr lang="en-US" sz="2400" dirty="0">
                <a:solidFill>
                  <a:srgbClr val="FFFF00"/>
                </a:solidFill>
                <a:effectLst/>
              </a:rPr>
              <a:t> and originally was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developed </a:t>
            </a:r>
            <a:r>
              <a:rPr lang="en-US" sz="2400" dirty="0">
                <a:solidFill>
                  <a:srgbClr val="FFFF00"/>
                </a:solidFill>
                <a:effectLst/>
              </a:rPr>
              <a:t>as a career counseling tool </a:t>
            </a:r>
            <a:r>
              <a:rPr lang="en-US" sz="1800" dirty="0">
                <a:solidFill>
                  <a:srgbClr val="FFFF00"/>
                </a:solidFill>
                <a:effectLst/>
              </a:rPr>
              <a:t>(</a:t>
            </a:r>
            <a:r>
              <a:rPr lang="en-US" sz="1800" dirty="0" err="1">
                <a:solidFill>
                  <a:srgbClr val="FFFF00"/>
                </a:solidFill>
                <a:effectLst/>
              </a:rPr>
              <a:t>McCaulley</a:t>
            </a:r>
            <a:r>
              <a:rPr lang="en-US" sz="1800" dirty="0">
                <a:solidFill>
                  <a:srgbClr val="FFFF00"/>
                </a:solidFill>
                <a:effectLst/>
              </a:rPr>
              <a:t>, 1990)</a:t>
            </a:r>
            <a:r>
              <a:rPr lang="en-US" sz="2400" dirty="0">
                <a:solidFill>
                  <a:srgbClr val="FFFF00"/>
                </a:solidFill>
                <a:effectLst/>
              </a:rPr>
              <a:t>. </a:t>
            </a:r>
            <a:endParaRPr lang="en-US" sz="2400" dirty="0" smtClean="0">
              <a:solidFill>
                <a:srgbClr val="FFFF00"/>
              </a:solidFill>
              <a:effectLst/>
            </a:endParaRPr>
          </a:p>
          <a:p>
            <a:pPr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  <a:effectLst/>
              </a:rPr>
              <a:t>Approximately 2 million copies of the MBTI are sold each year </a:t>
            </a:r>
            <a:r>
              <a:rPr lang="en-US" sz="1800" dirty="0">
                <a:solidFill>
                  <a:srgbClr val="FFFF00"/>
                </a:solidFill>
                <a:effectLst/>
              </a:rPr>
              <a:t>(Healy, 2001)</a:t>
            </a:r>
            <a:r>
              <a:rPr lang="en-US" sz="2400" dirty="0">
                <a:solidFill>
                  <a:srgbClr val="FFFF00"/>
                </a:solidFill>
                <a:effectLst/>
              </a:rPr>
              <a:t>, making it the most widely used personality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instrument </a:t>
            </a:r>
            <a:r>
              <a:rPr lang="en-US" sz="2400" dirty="0">
                <a:solidFill>
                  <a:srgbClr val="FFFF00"/>
                </a:solidFill>
                <a:effectLst/>
              </a:rPr>
              <a:t>in the world </a:t>
            </a:r>
            <a:r>
              <a:rPr lang="en-US" sz="1800" dirty="0">
                <a:solidFill>
                  <a:srgbClr val="FFFF00"/>
                </a:solidFill>
                <a:effectLst/>
              </a:rPr>
              <a:t>(Jackson, Parker, &amp; </a:t>
            </a:r>
            <a:r>
              <a:rPr lang="en-US" sz="1800" dirty="0" err="1">
                <a:solidFill>
                  <a:srgbClr val="FFFF00"/>
                </a:solidFill>
                <a:effectLst/>
              </a:rPr>
              <a:t>Dipboye</a:t>
            </a:r>
            <a:r>
              <a:rPr lang="en-US" sz="1800" dirty="0">
                <a:solidFill>
                  <a:srgbClr val="FFFF00"/>
                </a:solidFill>
                <a:effectLst/>
              </a:rPr>
              <a:t>, 1996; </a:t>
            </a:r>
            <a:r>
              <a:rPr lang="en-US" sz="1800" dirty="0" err="1">
                <a:solidFill>
                  <a:srgbClr val="FFFF00"/>
                </a:solidFill>
                <a:effectLst/>
              </a:rPr>
              <a:t>Quenk</a:t>
            </a:r>
            <a:r>
              <a:rPr lang="en-US" sz="1800" dirty="0">
                <a:solidFill>
                  <a:srgbClr val="FFFF00"/>
                </a:solidFill>
                <a:effectLst/>
              </a:rPr>
              <a:t>, 2000)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.</a:t>
            </a:r>
          </a:p>
          <a:p>
            <a:pPr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  <a:effectLst/>
              </a:rPr>
              <a:t>The MBTI yields four bipolar preference scores: extraversion-introversion, sensing-intuition, thinking-feeling, and judging-perceiving </a:t>
            </a:r>
            <a:r>
              <a:rPr lang="en-US" sz="1800" dirty="0">
                <a:solidFill>
                  <a:srgbClr val="FFFF00"/>
                </a:solidFill>
                <a:effectLst/>
              </a:rPr>
              <a:t>(Myers et al., 1998)</a:t>
            </a:r>
            <a:r>
              <a:rPr lang="en-US" sz="2400" dirty="0">
                <a:solidFill>
                  <a:srgbClr val="FFFF00"/>
                </a:solidFill>
                <a:effectLst/>
              </a:rPr>
              <a:t>.</a:t>
            </a:r>
          </a:p>
          <a:p>
            <a:pPr>
              <a:buFont typeface="Arial"/>
              <a:buChar char="•"/>
            </a:pPr>
            <a:endParaRPr lang="en-US" sz="2400" dirty="0">
              <a:solidFill>
                <a:srgbClr val="FFFF00"/>
              </a:solidFill>
              <a:effectLst/>
            </a:endParaRPr>
          </a:p>
          <a:p>
            <a:pPr>
              <a:buFont typeface="Arial"/>
              <a:buChar char="•"/>
            </a:pPr>
            <a:endParaRPr lang="en-US" sz="24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423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Literature Review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412876"/>
            <a:ext cx="7770813" cy="4713288"/>
          </a:xfrm>
        </p:spPr>
        <p:txBody>
          <a:bodyPr>
            <a:normAutofit fontScale="92500" lnSpcReduction="20000"/>
          </a:bodyPr>
          <a:lstStyle/>
          <a:p>
            <a:pPr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  <a:effectLst/>
              </a:rPr>
              <a:t>MBTI is explicitly marketed as a tool to aid in selecting majors and careers. </a:t>
            </a:r>
            <a:endParaRPr lang="en-US" sz="2400" dirty="0" smtClean="0">
              <a:solidFill>
                <a:srgbClr val="FFFF00"/>
              </a:solidFill>
              <a:effectLst/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  <a:effectLst/>
              </a:rPr>
              <a:t>MBTI </a:t>
            </a:r>
            <a:r>
              <a:rPr lang="en-US" sz="2400" dirty="0">
                <a:solidFill>
                  <a:srgbClr val="FFFF00"/>
                </a:solidFill>
                <a:effectLst/>
              </a:rPr>
              <a:t>promotes understanding of why those careers are of interest. </a:t>
            </a:r>
            <a:endParaRPr lang="en-US" sz="2400" dirty="0" smtClean="0">
              <a:solidFill>
                <a:srgbClr val="FFFF00"/>
              </a:solidFill>
              <a:effectLst/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  <a:effectLst/>
              </a:rPr>
              <a:t>The </a:t>
            </a:r>
            <a:r>
              <a:rPr lang="en-US" sz="2400" dirty="0">
                <a:solidFill>
                  <a:srgbClr val="FFFF00"/>
                </a:solidFill>
                <a:effectLst/>
              </a:rPr>
              <a:t>MBTI also has been described as effective in increasing self- awareness, enhancing understanding of decision-making processes and preferences, and improving interpersonal communication </a:t>
            </a:r>
            <a:r>
              <a:rPr lang="en-US" sz="1900" dirty="0">
                <a:solidFill>
                  <a:srgbClr val="FFFF00"/>
                </a:solidFill>
                <a:effectLst/>
              </a:rPr>
              <a:t>(</a:t>
            </a:r>
            <a:r>
              <a:rPr lang="en-US" sz="1900" dirty="0" err="1">
                <a:solidFill>
                  <a:srgbClr val="FFFF00"/>
                </a:solidFill>
                <a:effectLst/>
              </a:rPr>
              <a:t>McCaulley</a:t>
            </a:r>
            <a:r>
              <a:rPr lang="en-US" sz="1900" dirty="0">
                <a:solidFill>
                  <a:srgbClr val="FFFF00"/>
                </a:solidFill>
                <a:effectLst/>
              </a:rPr>
              <a:t>, 1990)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.</a:t>
            </a:r>
          </a:p>
          <a:p>
            <a:pPr>
              <a:buFont typeface="Arial"/>
              <a:buChar char="•"/>
            </a:pPr>
            <a:r>
              <a:rPr lang="en-US" sz="2400" dirty="0" err="1">
                <a:solidFill>
                  <a:srgbClr val="FFFF00"/>
                </a:solidFill>
                <a:effectLst/>
              </a:rPr>
              <a:t>Apostal</a:t>
            </a:r>
            <a:r>
              <a:rPr lang="en-US" sz="2400" dirty="0">
                <a:solidFill>
                  <a:srgbClr val="FFFF00"/>
                </a:solidFill>
                <a:effectLst/>
              </a:rPr>
              <a:t> </a:t>
            </a:r>
            <a:r>
              <a:rPr lang="en-US" sz="1900" dirty="0">
                <a:solidFill>
                  <a:srgbClr val="FFFF00"/>
                </a:solidFill>
                <a:effectLst/>
              </a:rPr>
              <a:t>(1988) </a:t>
            </a:r>
            <a:r>
              <a:rPr lang="en-US" sz="2400" dirty="0">
                <a:solidFill>
                  <a:srgbClr val="FFFF00"/>
                </a:solidFill>
                <a:effectLst/>
              </a:rPr>
              <a:t>found that the MBTI stimulates self-concept exploration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.</a:t>
            </a:r>
          </a:p>
          <a:p>
            <a:pPr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  <a:effectLst/>
              </a:rPr>
              <a:t>Katz, Joyner, and Seaman </a:t>
            </a:r>
            <a:r>
              <a:rPr lang="en-US" sz="1900" dirty="0">
                <a:solidFill>
                  <a:srgbClr val="FFFF00"/>
                </a:solidFill>
                <a:effectLst/>
              </a:rPr>
              <a:t>(1999) </a:t>
            </a:r>
            <a:r>
              <a:rPr lang="en-US" sz="2400" dirty="0">
                <a:solidFill>
                  <a:srgbClr val="FFFF00"/>
                </a:solidFill>
                <a:effectLst/>
              </a:rPr>
              <a:t>found that the MBTI was as effective as the Strong Interest Inventory </a:t>
            </a:r>
          </a:p>
          <a:p>
            <a:pPr>
              <a:buFont typeface="Arial"/>
              <a:buChar char="•"/>
            </a:pPr>
            <a:endParaRPr lang="en-US" sz="2400" dirty="0" smtClean="0">
              <a:effectLst/>
            </a:endParaRPr>
          </a:p>
          <a:p>
            <a:pPr marL="0" indent="0">
              <a:buNone/>
            </a:pPr>
            <a:endParaRPr lang="en-US" sz="24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525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Directions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550894"/>
            <a:ext cx="7770813" cy="4575269"/>
          </a:xfrm>
        </p:spPr>
        <p:txBody>
          <a:bodyPr>
            <a:noAutofit/>
          </a:bodyPr>
          <a:lstStyle/>
          <a:p>
            <a:pPr marL="742950" indent="-742950">
              <a:buAutoNum type="arabicPeriod"/>
            </a:pPr>
            <a:r>
              <a:rPr lang="en-US" sz="2400" dirty="0" smtClean="0">
                <a:solidFill>
                  <a:srgbClr val="FFFF00"/>
                </a:solidFill>
              </a:rPr>
              <a:t>Go </a:t>
            </a:r>
            <a:r>
              <a:rPr lang="en-US" sz="2400" dirty="0">
                <a:solidFill>
                  <a:srgbClr val="FFFF00"/>
                </a:solidFill>
              </a:rPr>
              <a:t>to:  </a:t>
            </a:r>
            <a:r>
              <a:rPr lang="en-US" sz="2400" dirty="0">
                <a:solidFill>
                  <a:srgbClr val="FFFF00"/>
                </a:solidFill>
                <a:hlinkClick r:id="rId2"/>
              </a:rPr>
              <a:t>http://www.humanmetrics.com</a:t>
            </a:r>
            <a:r>
              <a:rPr lang="en-US" sz="2400" dirty="0" smtClean="0">
                <a:solidFill>
                  <a:srgbClr val="FFFF00"/>
                </a:solidFill>
                <a:hlinkClick r:id="rId2"/>
              </a:rPr>
              <a:t>/</a:t>
            </a:r>
            <a:endParaRPr lang="en-US" sz="2400" dirty="0" smtClean="0">
              <a:solidFill>
                <a:srgbClr val="FFFF00"/>
              </a:solidFill>
            </a:endParaRPr>
          </a:p>
          <a:p>
            <a:pPr marL="742950" indent="-742950">
              <a:buAutoNum type="arabicPeriod"/>
            </a:pPr>
            <a:r>
              <a:rPr lang="en-US" sz="2400" dirty="0" smtClean="0">
                <a:solidFill>
                  <a:srgbClr val="FFFF00"/>
                </a:solidFill>
              </a:rPr>
              <a:t>Under </a:t>
            </a:r>
            <a:r>
              <a:rPr lang="en-US" sz="2400" u="sng" dirty="0" smtClean="0">
                <a:solidFill>
                  <a:srgbClr val="FFFF00"/>
                </a:solidFill>
              </a:rPr>
              <a:t>Jung Typology</a:t>
            </a:r>
            <a:r>
              <a:rPr lang="en-US" sz="2400" dirty="0" smtClean="0">
                <a:solidFill>
                  <a:srgbClr val="FFFF00"/>
                </a:solidFill>
              </a:rPr>
              <a:t> section Click “Take Test” </a:t>
            </a:r>
          </a:p>
          <a:p>
            <a:pPr marL="1435100" lvl="2" indent="-742950"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answer quickly and honestly, don’t over-think it,</a:t>
            </a:r>
          </a:p>
          <a:p>
            <a:pPr marL="1435100" lvl="2" indent="-742950"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Click “Score It”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400" dirty="0" smtClean="0">
                <a:solidFill>
                  <a:srgbClr val="FFFF00"/>
                </a:solidFill>
              </a:rPr>
              <a:t>Then Click </a:t>
            </a:r>
            <a:r>
              <a:rPr lang="en-US" sz="2400" i="1" dirty="0" smtClean="0">
                <a:solidFill>
                  <a:srgbClr val="FFFF00"/>
                </a:solidFill>
              </a:rPr>
              <a:t>example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>
                <a:hlinkClick r:id="rId3"/>
              </a:rPr>
              <a:t>ENFP </a:t>
            </a:r>
            <a:r>
              <a:rPr lang="en-US" sz="2400" u="sng" dirty="0">
                <a:hlinkClick r:id="rId3"/>
              </a:rPr>
              <a:t>type description by D.Keirsey</a:t>
            </a:r>
            <a:endParaRPr lang="en-US" sz="2400" dirty="0" smtClean="0">
              <a:solidFill>
                <a:srgbClr val="FFFF00"/>
              </a:solidFill>
            </a:endParaRPr>
          </a:p>
          <a:p>
            <a:pPr marL="742950" indent="-742950">
              <a:buAutoNum type="arabicPeriod"/>
            </a:pPr>
            <a:r>
              <a:rPr lang="en-US" sz="2400" dirty="0" smtClean="0">
                <a:solidFill>
                  <a:srgbClr val="FFFF00"/>
                </a:solidFill>
              </a:rPr>
              <a:t>Click on </a:t>
            </a:r>
            <a:r>
              <a:rPr lang="en-US" sz="2400" i="1" dirty="0" smtClean="0">
                <a:solidFill>
                  <a:srgbClr val="FFFF00"/>
                </a:solidFill>
              </a:rPr>
              <a:t>example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b="1" dirty="0" smtClean="0"/>
              <a:t>More </a:t>
            </a:r>
            <a:r>
              <a:rPr lang="en-US" sz="2400" b="1" dirty="0"/>
              <a:t>About Your Idealist Champion Personality:</a:t>
            </a:r>
            <a:r>
              <a:rPr lang="en-US" sz="2400" dirty="0"/>
              <a:t>  </a:t>
            </a:r>
            <a:r>
              <a:rPr lang="en-US" sz="2400" dirty="0">
                <a:hlinkClick r:id="rId4"/>
              </a:rPr>
              <a:t>Best Job Fit for </a:t>
            </a:r>
            <a:r>
              <a:rPr lang="en-US" sz="2400" dirty="0" smtClean="0">
                <a:hlinkClick r:id="rId4"/>
              </a:rPr>
              <a:t>Idealists</a:t>
            </a:r>
            <a:r>
              <a:rPr lang="en-US" sz="2400" dirty="0" smtClean="0"/>
              <a:t>  (your may say guardian, rational, artisan, or idealist)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53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550894"/>
            <a:ext cx="7770813" cy="4575269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FFFF00"/>
                </a:solidFill>
              </a:rPr>
              <a:t>What did you discover about your personality preference?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FFFF00"/>
                </a:solidFill>
              </a:rPr>
              <a:t>According to your type what types of career fields and occupations are you attracted to?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FFFF00"/>
                </a:solidFill>
              </a:rPr>
              <a:t>Are there any discrepancies between your predicted Jungian type and your real life? 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FFFF00"/>
                </a:solidFill>
              </a:rPr>
              <a:t>What have you learned about yourself and your major of choice upon reading your profile?</a:t>
            </a:r>
          </a:p>
        </p:txBody>
      </p:sp>
    </p:spTree>
    <p:extLst>
      <p:ext uri="{BB962C8B-B14F-4D97-AF65-F5344CB8AC3E}">
        <p14:creationId xmlns:p14="http://schemas.microsoft.com/office/powerpoint/2010/main" val="18255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Job Trends &amp; Future Predictions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869141"/>
            <a:ext cx="4541087" cy="42570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Objective:  Students will be able to answer this question: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“Will </a:t>
            </a:r>
            <a:r>
              <a:rPr lang="en-US" sz="4000" dirty="0">
                <a:solidFill>
                  <a:srgbClr val="FFFF00"/>
                </a:solidFill>
              </a:rPr>
              <a:t>there be jobs in my field?”</a:t>
            </a:r>
            <a:br>
              <a:rPr lang="en-US" sz="4000" dirty="0">
                <a:solidFill>
                  <a:srgbClr val="FFFF00"/>
                </a:solidFill>
              </a:rPr>
            </a:b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5" name="Picture 4" descr="md00061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944" y="1671376"/>
            <a:ext cx="1894905" cy="4554890"/>
          </a:xfrm>
          <a:prstGeom prst="rect">
            <a:avLst/>
          </a:prstGeom>
        </p:spPr>
      </p:pic>
      <p:pic>
        <p:nvPicPr>
          <p:cNvPr id="6" name="Picture 5" descr="fd00267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206" y="1671376"/>
            <a:ext cx="2423161" cy="445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00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Objectives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content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2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content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01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Directions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content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14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9" descr="1478801662_230c4e1a61_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650920" y="4488800"/>
            <a:ext cx="700455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Exploration</a:t>
            </a:r>
            <a:endParaRPr lang="en-US" sz="6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45901" y="2208689"/>
            <a:ext cx="4519186" cy="92333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Establishment</a:t>
            </a:r>
            <a:endParaRPr lang="en-US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8683" y="1728252"/>
            <a:ext cx="202077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Begin Your </a:t>
            </a:r>
            <a:r>
              <a:rPr lang="en-US" sz="4400" dirty="0">
                <a:solidFill>
                  <a:srgbClr val="FFFF00"/>
                </a:solidFill>
              </a:rPr>
              <a:t>C</a:t>
            </a:r>
            <a:r>
              <a:rPr lang="en-US" sz="4400" dirty="0" smtClean="0">
                <a:solidFill>
                  <a:srgbClr val="FFFF00"/>
                </a:solidFill>
              </a:rPr>
              <a:t>areer </a:t>
            </a:r>
            <a:r>
              <a:rPr lang="en-US" sz="4400" dirty="0">
                <a:solidFill>
                  <a:srgbClr val="FFFF00"/>
                </a:solidFill>
              </a:rPr>
              <a:t>P</a:t>
            </a:r>
            <a:r>
              <a:rPr lang="en-US" sz="4400" dirty="0" smtClean="0">
                <a:solidFill>
                  <a:srgbClr val="FFFF00"/>
                </a:solidFill>
              </a:rPr>
              <a:t>ath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4183" y="396875"/>
            <a:ext cx="663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Introduction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55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images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94158" y="1825380"/>
            <a:ext cx="2449840" cy="1733550"/>
          </a:xfrm>
          <a:prstGeom prst="rect">
            <a:avLst/>
          </a:prstGeom>
        </p:spPr>
      </p:pic>
      <p:pic>
        <p:nvPicPr>
          <p:cNvPr id="7" name="Picture 6" descr="images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94158" y="12879"/>
            <a:ext cx="2449842" cy="2028032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1825380"/>
            <a:ext cx="3837904" cy="2246973"/>
          </a:xfrm>
          <a:prstGeom prst="rect">
            <a:avLst/>
          </a:prstGeom>
        </p:spPr>
      </p:pic>
      <p:pic>
        <p:nvPicPr>
          <p:cNvPr id="12" name="Picture 11" descr="downloa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479" y="0"/>
            <a:ext cx="3837903" cy="1825380"/>
          </a:xfrm>
          <a:prstGeom prst="rect">
            <a:avLst/>
          </a:prstGeom>
        </p:spPr>
      </p:pic>
      <p:pic>
        <p:nvPicPr>
          <p:cNvPr id="4" name="Content Placeholder 3" descr="goethals-bridge-aba007c7c74d46cc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3837905" y="12879"/>
            <a:ext cx="2856254" cy="680527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80" y="121023"/>
            <a:ext cx="8824306" cy="1429871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     </a:t>
            </a:r>
            <a:r>
              <a:rPr lang="en-US" b="1" dirty="0" smtClean="0">
                <a:solidFill>
                  <a:srgbClr val="FFFF00"/>
                </a:solidFill>
              </a:rPr>
              <a:t>College-To-Work Transition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          </a:t>
            </a:r>
            <a:r>
              <a:rPr lang="en-US" sz="3200" b="1" i="1" dirty="0" smtClean="0">
                <a:solidFill>
                  <a:srgbClr val="FFC000"/>
                </a:solidFill>
              </a:rPr>
              <a:t>How do I get to where I want to go?</a:t>
            </a:r>
            <a:endParaRPr lang="en-US" sz="3200" b="1" i="1" dirty="0">
              <a:solidFill>
                <a:srgbClr val="FFC000"/>
              </a:solidFill>
            </a:endParaRPr>
          </a:p>
        </p:txBody>
      </p:sp>
      <p:pic>
        <p:nvPicPr>
          <p:cNvPr id="9" name="Picture 8" descr="images (4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" y="4072352"/>
            <a:ext cx="1895475" cy="2785647"/>
          </a:xfrm>
          <a:prstGeom prst="rect">
            <a:avLst/>
          </a:prstGeom>
        </p:spPr>
      </p:pic>
      <p:pic>
        <p:nvPicPr>
          <p:cNvPr id="10" name="Picture 9" descr="images (5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895473" y="4072352"/>
            <a:ext cx="1942430" cy="2745804"/>
          </a:xfrm>
          <a:prstGeom prst="rect">
            <a:avLst/>
          </a:prstGeom>
        </p:spPr>
      </p:pic>
      <p:pic>
        <p:nvPicPr>
          <p:cNvPr id="14" name="Picture 13" descr="images (9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704015" y="3573016"/>
            <a:ext cx="2439985" cy="3259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s (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69737" y="4381928"/>
            <a:ext cx="3219717" cy="24032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FF00"/>
                </a:solidFill>
              </a:rPr>
              <a:t>Objectives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28222" y="1326524"/>
            <a:ext cx="8355170" cy="42570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Students will be able to 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4000" dirty="0" smtClean="0"/>
              <a:t>Identify at least 2 ways to enhance their employability whiles still in school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4000" dirty="0" smtClean="0"/>
              <a:t>Describe four job </a:t>
            </a:r>
            <a:r>
              <a:rPr lang="en-US" sz="4000" dirty="0" smtClean="0">
                <a:solidFill>
                  <a:srgbClr val="FFFF00"/>
                </a:solidFill>
              </a:rPr>
              <a:t>search strategies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What do we know?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 descr="images (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6880" y="1344832"/>
            <a:ext cx="2738292" cy="1895475"/>
          </a:xfrm>
        </p:spPr>
      </p:pic>
      <p:pic>
        <p:nvPicPr>
          <p:cNvPr id="7" name="Picture 6" descr="images (1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5497" y="3993644"/>
            <a:ext cx="1847850" cy="2466975"/>
          </a:xfrm>
          <a:prstGeom prst="rect">
            <a:avLst/>
          </a:prstGeom>
        </p:spPr>
      </p:pic>
      <p:pic>
        <p:nvPicPr>
          <p:cNvPr id="8" name="Picture 7" descr="images (1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25497" y="1344831"/>
            <a:ext cx="2143125" cy="2143125"/>
          </a:xfrm>
          <a:prstGeom prst="rect">
            <a:avLst/>
          </a:prstGeom>
        </p:spPr>
      </p:pic>
      <p:pic>
        <p:nvPicPr>
          <p:cNvPr id="9" name="Picture 8" descr="download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73347" y="2416394"/>
            <a:ext cx="2143125" cy="2143125"/>
          </a:xfrm>
          <a:prstGeom prst="rect">
            <a:avLst/>
          </a:prstGeom>
        </p:spPr>
      </p:pic>
      <p:pic>
        <p:nvPicPr>
          <p:cNvPr id="5" name="Picture 4" descr="images (1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3640" y="3993644"/>
            <a:ext cx="2601532" cy="2336993"/>
          </a:xfrm>
          <a:prstGeom prst="rect">
            <a:avLst/>
          </a:prstGeom>
        </p:spPr>
      </p:pic>
      <p:pic>
        <p:nvPicPr>
          <p:cNvPr id="6" name="Picture 5" descr="images (13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58522" y="2416394"/>
            <a:ext cx="2466975" cy="231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72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Enhance You Employability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sz="2700" dirty="0">
              <a:solidFill>
                <a:srgbClr val="FFFF00"/>
              </a:solidFill>
            </a:endParaRPr>
          </a:p>
        </p:txBody>
      </p:sp>
      <p:sp useBgFill="1"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Font typeface="Arial" pitchFamily="34" charset="0"/>
              <a:buChar char="•"/>
            </a:pPr>
            <a:r>
              <a:rPr lang="en-US" sz="4000" dirty="0" smtClean="0"/>
              <a:t>Talk to counselors </a:t>
            </a:r>
          </a:p>
          <a:p>
            <a:pPr marL="0" indent="0">
              <a:buNone/>
            </a:pPr>
            <a:r>
              <a:rPr lang="en-US" sz="4000" dirty="0" smtClean="0"/>
              <a:t>and professors</a:t>
            </a:r>
          </a:p>
          <a:p>
            <a:pPr marL="0" indent="0">
              <a:buFont typeface="Arial" pitchFamily="34" charset="0"/>
              <a:buChar char="•"/>
            </a:pPr>
            <a:r>
              <a:rPr lang="en-US" sz="4000" dirty="0" smtClean="0"/>
              <a:t>Volunteer your time and skills</a:t>
            </a:r>
          </a:p>
          <a:p>
            <a:pPr marL="0" indent="0">
              <a:buFont typeface="Arial" pitchFamily="34" charset="0"/>
              <a:buChar char="•"/>
            </a:pPr>
            <a:r>
              <a:rPr lang="en-US" sz="4000" dirty="0" smtClean="0"/>
              <a:t>Consider an internship or temporary work</a:t>
            </a:r>
          </a:p>
          <a:p>
            <a:pPr marL="0" indent="0">
              <a:buFont typeface="Arial" pitchFamily="34" charset="0"/>
              <a:buChar char="•"/>
            </a:pPr>
            <a:r>
              <a:rPr lang="en-US" sz="4000" dirty="0" smtClean="0"/>
              <a:t>Keep a portfolio or record of activities depicting your employability skills</a:t>
            </a:r>
            <a:endParaRPr lang="en-US" sz="4000" dirty="0"/>
          </a:p>
        </p:txBody>
      </p:sp>
      <p:sp>
        <p:nvSpPr>
          <p:cNvPr id="4" name="Oval 3"/>
          <p:cNvSpPr/>
          <p:nvPr/>
        </p:nvSpPr>
        <p:spPr>
          <a:xfrm>
            <a:off x="4803820" y="928983"/>
            <a:ext cx="4108359" cy="1633913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“To be employed is to be at risk, to be employable is to be secured”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Peter Hawkins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18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Job Search Strategies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173787" y="1550895"/>
            <a:ext cx="2970213" cy="210775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Forget not the hidden jobs</a:t>
            </a:r>
            <a:endParaRPr lang="en-US" sz="3200" dirty="0"/>
          </a:p>
        </p:txBody>
      </p:sp>
      <p:sp>
        <p:nvSpPr>
          <p:cNvPr id="6" name="5-Point Star 5"/>
          <p:cNvSpPr/>
          <p:nvPr/>
        </p:nvSpPr>
        <p:spPr>
          <a:xfrm>
            <a:off x="5970990" y="3521262"/>
            <a:ext cx="2678805" cy="2634936"/>
          </a:xfrm>
          <a:prstGeom prst="star5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Use your career services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Content Placeholder 7" descr="download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2124" y="1550894"/>
            <a:ext cx="5318974" cy="46053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images (1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6518" y="121023"/>
            <a:ext cx="4623516" cy="2152650"/>
          </a:xfrm>
        </p:spPr>
      </p:pic>
      <p:pic>
        <p:nvPicPr>
          <p:cNvPr id="5" name="Picture 4" descr="Magnifying-Glass-Job-Foc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079067"/>
            <a:ext cx="2943225" cy="3111120"/>
          </a:xfrm>
          <a:prstGeom prst="rect">
            <a:avLst/>
          </a:prstGeom>
        </p:spPr>
      </p:pic>
      <p:pic>
        <p:nvPicPr>
          <p:cNvPr id="6" name="Picture 5" descr="images (1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0034" y="121023"/>
            <a:ext cx="4043966" cy="19580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89041" y="2588654"/>
            <a:ext cx="3303432" cy="181592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Winners Start Early</a:t>
            </a:r>
            <a:endParaRPr lang="en-US" sz="4000" dirty="0"/>
          </a:p>
        </p:txBody>
      </p:sp>
      <p:pic>
        <p:nvPicPr>
          <p:cNvPr id="9" name="Picture 8" descr="images (18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5913" y="3913837"/>
            <a:ext cx="1790700" cy="2552700"/>
          </a:xfrm>
          <a:prstGeom prst="rect">
            <a:avLst/>
          </a:prstGeom>
        </p:spPr>
      </p:pic>
      <p:pic>
        <p:nvPicPr>
          <p:cNvPr id="10" name="Picture 9" descr="BeRealistic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34450" y="4628882"/>
            <a:ext cx="3409950" cy="2003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Resume Building &amp; Interview Skills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869141"/>
            <a:ext cx="4541087" cy="42570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Objective:  Students will be able to answer this question: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>
                <a:solidFill>
                  <a:srgbClr val="FFFF00"/>
                </a:solidFill>
              </a:rPr>
              <a:t>“How do I get my dream job?” </a:t>
            </a:r>
          </a:p>
        </p:txBody>
      </p:sp>
      <p:pic>
        <p:nvPicPr>
          <p:cNvPr id="4" name="Picture 3" descr="bu00474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310" y="2735871"/>
            <a:ext cx="4622470" cy="217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0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Objectives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351127"/>
            <a:ext cx="7770813" cy="51997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After this session, students will:</a:t>
            </a:r>
            <a:br>
              <a:rPr lang="en-US" sz="3600" dirty="0" smtClean="0"/>
            </a:br>
            <a:r>
              <a:rPr lang="en-US" sz="3600" dirty="0" smtClean="0">
                <a:solidFill>
                  <a:srgbClr val="FFFF00"/>
                </a:solidFill>
              </a:rPr>
              <a:t/>
            </a:r>
            <a:br>
              <a:rPr lang="en-US" sz="3600" dirty="0" smtClean="0">
                <a:solidFill>
                  <a:srgbClr val="FFFF00"/>
                </a:solidFill>
              </a:rPr>
            </a:br>
            <a:r>
              <a:rPr lang="en-US" sz="3600" dirty="0" smtClean="0">
                <a:solidFill>
                  <a:srgbClr val="FFFF00"/>
                </a:solidFill>
              </a:rPr>
              <a:t>- Be knowledgeable about creating resumes and choosing appropriate references</a:t>
            </a:r>
            <a:br>
              <a:rPr lang="en-US" sz="3600" dirty="0" smtClean="0">
                <a:solidFill>
                  <a:srgbClr val="FFFF00"/>
                </a:solidFill>
              </a:rPr>
            </a:br>
            <a:r>
              <a:rPr lang="en-US" sz="3600" dirty="0" smtClean="0">
                <a:solidFill>
                  <a:srgbClr val="FFFF00"/>
                </a:solidFill>
              </a:rPr>
              <a:t>- Feel more comfortable answering common interview questions</a:t>
            </a:r>
            <a:br>
              <a:rPr lang="en-US" sz="3600" dirty="0" smtClean="0">
                <a:solidFill>
                  <a:srgbClr val="FFFF00"/>
                </a:solidFill>
              </a:rPr>
            </a:br>
            <a:r>
              <a:rPr lang="en-US" sz="3600" dirty="0" smtClean="0">
                <a:solidFill>
                  <a:srgbClr val="FFFF00"/>
                </a:solidFill>
              </a:rPr>
              <a:t>- Feel more confident in their ability to obtain a job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09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13899" y="1446663"/>
            <a:ext cx="8557145" cy="49404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FF00"/>
                </a:solidFill>
                <a:effectLst/>
              </a:rPr>
              <a:t>T</a:t>
            </a:r>
            <a:r>
              <a:rPr lang="en-US" sz="2000" dirty="0" smtClean="0">
                <a:solidFill>
                  <a:srgbClr val="FFFF00"/>
                </a:solidFill>
                <a:effectLst/>
              </a:rPr>
              <a:t>he </a:t>
            </a:r>
            <a:r>
              <a:rPr lang="en-US" sz="2000" dirty="0">
                <a:solidFill>
                  <a:srgbClr val="FFFF00"/>
                </a:solidFill>
                <a:effectLst/>
              </a:rPr>
              <a:t>majority of employers still prefer the standard resume: chronological order, delivered electronically, and including cover letters (</a:t>
            </a:r>
            <a:r>
              <a:rPr lang="en-US" sz="2000" dirty="0" err="1">
                <a:solidFill>
                  <a:srgbClr val="FFFF00"/>
                </a:solidFill>
                <a:effectLst/>
              </a:rPr>
              <a:t>Schullery</a:t>
            </a:r>
            <a:r>
              <a:rPr lang="en-US" sz="2000" dirty="0">
                <a:solidFill>
                  <a:srgbClr val="FFFF00"/>
                </a:solidFill>
                <a:effectLst/>
              </a:rPr>
              <a:t>, 2009</a:t>
            </a:r>
            <a:r>
              <a:rPr lang="en-US" sz="2000" dirty="0" smtClean="0">
                <a:solidFill>
                  <a:srgbClr val="FFFF00"/>
                </a:solidFill>
                <a:effectLst/>
              </a:rPr>
              <a:t>)</a:t>
            </a:r>
            <a:br>
              <a:rPr lang="en-US" sz="2000" dirty="0" smtClean="0">
                <a:solidFill>
                  <a:srgbClr val="FFFF00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/>
              </a:rPr>
            </a:br>
            <a:r>
              <a:rPr lang="en-US" sz="2000" dirty="0" err="1">
                <a:solidFill>
                  <a:srgbClr val="FFFF00"/>
                </a:solidFill>
                <a:effectLst/>
              </a:rPr>
              <a:t>Thoms</a:t>
            </a:r>
            <a:r>
              <a:rPr lang="en-US" sz="2000" dirty="0">
                <a:solidFill>
                  <a:srgbClr val="FFFF00"/>
                </a:solidFill>
                <a:effectLst/>
              </a:rPr>
              <a:t> et al (1999) found that resumes with clear, precise objective statements were more likely to be chosen than those without. Resumes that listed a GPA of 3.0 or higher were more likely to be chosen than those with no GPA listed. </a:t>
            </a:r>
            <a:r>
              <a:rPr lang="en-US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/>
              </a:rPr>
            </a:br>
            <a:r>
              <a:rPr lang="en-US" sz="2000" dirty="0">
                <a:solidFill>
                  <a:srgbClr val="FFFF00"/>
                </a:solidFill>
                <a:effectLst/>
              </a:rPr>
              <a:t>According to Muir (2009), students should have a variety of references, including ones from social, academic, and supervisory areas. </a:t>
            </a:r>
            <a:r>
              <a:rPr lang="en-US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/>
              </a:rPr>
            </a:br>
            <a:r>
              <a:rPr lang="en-US" sz="2000" dirty="0">
                <a:solidFill>
                  <a:srgbClr val="FFFF00"/>
                </a:solidFill>
                <a:effectLst/>
              </a:rPr>
              <a:t>Those who received interview coaching used more strategies than those who did not, such as role-playing, observing, and organizing their thoughts. These strategies resulted in better interview performance (Maurer, 2001).</a:t>
            </a:r>
            <a:r>
              <a:rPr lang="en-US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/>
              </a:rPr>
            </a:br>
            <a:r>
              <a:rPr lang="en-US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/>
              </a:rPr>
            </a:br>
            <a:r>
              <a:rPr lang="en-US" sz="2000" dirty="0" err="1" smtClean="0">
                <a:solidFill>
                  <a:srgbClr val="FFFF00"/>
                </a:solidFill>
                <a:effectLst/>
              </a:rPr>
              <a:t>Tross</a:t>
            </a:r>
            <a:r>
              <a:rPr lang="en-US" sz="2000" dirty="0" smtClean="0">
                <a:solidFill>
                  <a:srgbClr val="FFFF00"/>
                </a:solidFill>
                <a:effectLst/>
              </a:rPr>
              <a:t> </a:t>
            </a:r>
            <a:r>
              <a:rPr lang="en-US" sz="2000" dirty="0">
                <a:solidFill>
                  <a:srgbClr val="FFFF00"/>
                </a:solidFill>
                <a:effectLst/>
              </a:rPr>
              <a:t>and Maurer (2008) found that the more coaching an interviewee received, the higher the rating their interview received. </a:t>
            </a:r>
            <a:r>
              <a:rPr lang="en-US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en-US" sz="2000" dirty="0" smtClean="0">
                <a:solidFill>
                  <a:srgbClr val="FFFF00"/>
                </a:solidFill>
                <a:effectLst/>
              </a:rPr>
            </a:br>
            <a:endParaRPr lang="en-US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7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Directions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Get together with a partner and answer the interview questions provided</a:t>
            </a:r>
            <a:br>
              <a:rPr lang="en-US" sz="4000" dirty="0" smtClean="0">
                <a:solidFill>
                  <a:srgbClr val="FFFF00"/>
                </a:solidFill>
              </a:rPr>
            </a:br>
            <a:r>
              <a:rPr lang="en-US" sz="4000" dirty="0" smtClean="0">
                <a:solidFill>
                  <a:srgbClr val="FFFF00"/>
                </a:solidFill>
              </a:rPr>
              <a:t>Each take 5 minutes</a:t>
            </a:r>
            <a:br>
              <a:rPr lang="en-US" sz="4000" dirty="0" smtClean="0">
                <a:solidFill>
                  <a:srgbClr val="FFFF00"/>
                </a:solidFill>
              </a:rPr>
            </a:b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40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The </a:t>
            </a:r>
            <a:r>
              <a:rPr lang="en-US" dirty="0" smtClean="0">
                <a:solidFill>
                  <a:srgbClr val="FFFF00"/>
                </a:solidFill>
              </a:rPr>
              <a:t>Career Path Program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550894"/>
            <a:ext cx="7770813" cy="5020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1</a:t>
            </a:r>
            <a:r>
              <a:rPr lang="en-US" sz="4000" dirty="0"/>
              <a:t>. </a:t>
            </a:r>
            <a:r>
              <a:rPr lang="en-US" sz="4000" dirty="0" smtClean="0"/>
              <a:t>The program is voluntary and it consists of 2 components</a:t>
            </a:r>
          </a:p>
          <a:p>
            <a:pPr marL="742950" indent="-742950">
              <a:buAutoNum type="alphaLcPeriod"/>
            </a:pPr>
            <a:r>
              <a:rPr lang="en-US" sz="2800" b="1" dirty="0" smtClean="0"/>
              <a:t>Monthly face-to-face workshops </a:t>
            </a:r>
            <a:r>
              <a:rPr lang="en-US" sz="2400" dirty="0" smtClean="0"/>
              <a:t>where counselors meet with students on the first Friday of every month @ noon when most students are not in class.</a:t>
            </a:r>
          </a:p>
          <a:p>
            <a:pPr marL="742950" indent="-742950">
              <a:buAutoNum type="alphaLcPeriod"/>
            </a:pPr>
            <a:r>
              <a:rPr lang="en-US" sz="2800" b="1" dirty="0" smtClean="0"/>
              <a:t>An online interactive discussion on </a:t>
            </a:r>
            <a:r>
              <a:rPr lang="en-US" sz="2800" b="1" dirty="0" err="1" smtClean="0"/>
              <a:t>Facebook</a:t>
            </a:r>
            <a:r>
              <a:rPr lang="en-US" sz="2400" dirty="0" smtClean="0"/>
              <a:t>  where counselors address students concerns as well as initial discussions on important career development topics.  </a:t>
            </a:r>
          </a:p>
        </p:txBody>
      </p:sp>
    </p:spTree>
    <p:extLst>
      <p:ext uri="{BB962C8B-B14F-4D97-AF65-F5344CB8AC3E}">
        <p14:creationId xmlns:p14="http://schemas.microsoft.com/office/powerpoint/2010/main" val="403364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000" b="1" dirty="0" smtClean="0">
                <a:solidFill>
                  <a:schemeClr val="accent3"/>
                </a:solidFill>
              </a:rPr>
              <a:t>Thank you!</a:t>
            </a:r>
          </a:p>
          <a:p>
            <a:pPr marL="0" indent="0" algn="ctr">
              <a:buNone/>
            </a:pPr>
            <a:r>
              <a:rPr lang="en-US" sz="4000" dirty="0" smtClean="0"/>
              <a:t>Students you are encouraged to </a:t>
            </a:r>
            <a:r>
              <a:rPr lang="en-US" sz="4000" dirty="0"/>
              <a:t>sign up for a session with your counselor to continue the career counseling </a:t>
            </a:r>
            <a:r>
              <a:rPr lang="en-US" sz="4000" dirty="0" smtClean="0"/>
              <a:t>process.</a:t>
            </a:r>
          </a:p>
          <a:p>
            <a:pPr marL="0" indent="0" algn="ctr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Please complete the survey in person or on our Facebook page.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12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4300" dirty="0">
                <a:effectLst/>
              </a:rPr>
              <a:t>Arnett, J. J. (2000). Emerging adulthood: A theory of development from the late teens through the twenties. </a:t>
            </a:r>
            <a:r>
              <a:rPr lang="en-US" sz="4300" i="1" dirty="0">
                <a:effectLst/>
              </a:rPr>
              <a:t>American Psychologist, 55</a:t>
            </a:r>
            <a:r>
              <a:rPr lang="en-US" sz="4300" dirty="0">
                <a:effectLst/>
              </a:rPr>
              <a:t>, 469–480.</a:t>
            </a:r>
            <a:r>
              <a:rPr lang="en-US" sz="4300" dirty="0"/>
              <a:t/>
            </a:r>
            <a:br>
              <a:rPr lang="en-US" sz="4300" dirty="0"/>
            </a:br>
            <a:r>
              <a:rPr lang="en-US" sz="4300" dirty="0" err="1">
                <a:effectLst/>
              </a:rPr>
              <a:t>Bezdek</a:t>
            </a:r>
            <a:r>
              <a:rPr lang="en-US" sz="4300" dirty="0">
                <a:effectLst/>
              </a:rPr>
              <a:t>, R. H. (2010). Green jobs currently employ substantial numbers; Source of new </a:t>
            </a:r>
            <a:r>
              <a:rPr lang="en-US" sz="4300" dirty="0" err="1">
                <a:effectLst/>
              </a:rPr>
              <a:t>jobs.Natural</a:t>
            </a:r>
            <a:r>
              <a:rPr lang="en-US" sz="4300" dirty="0">
                <a:effectLst/>
              </a:rPr>
              <a:t> Gas &amp; Electricity</a:t>
            </a:r>
            <a:r>
              <a:rPr lang="en-US" sz="4300" dirty="0"/>
              <a:t/>
            </a:r>
            <a:br>
              <a:rPr lang="en-US" sz="4300" dirty="0"/>
            </a:br>
            <a:r>
              <a:rPr lang="en-US" sz="4300" dirty="0">
                <a:effectLst/>
              </a:rPr>
              <a:t>Brown, D. (2012). </a:t>
            </a:r>
            <a:r>
              <a:rPr lang="en-US" sz="4300" i="1" dirty="0">
                <a:effectLst/>
              </a:rPr>
              <a:t>Career Information, Career Counseling, and Career Development</a:t>
            </a:r>
            <a:r>
              <a:rPr lang="en-US" sz="4300" dirty="0">
                <a:effectLst/>
              </a:rPr>
              <a:t>. Upper Saddle River, New Jersey: Pearson Education, Inc.</a:t>
            </a:r>
            <a:r>
              <a:rPr lang="en-US" sz="4300" dirty="0"/>
              <a:t/>
            </a:r>
            <a:br>
              <a:rPr lang="en-US" sz="4300" dirty="0"/>
            </a:br>
            <a:r>
              <a:rPr lang="en-US" sz="4300" dirty="0" err="1">
                <a:effectLst/>
              </a:rPr>
              <a:t>Culkin</a:t>
            </a:r>
            <a:r>
              <a:rPr lang="en-US" sz="4300" dirty="0">
                <a:effectLst/>
              </a:rPr>
              <a:t>, N. &amp; </a:t>
            </a:r>
            <a:r>
              <a:rPr lang="en-US" sz="4300" dirty="0" err="1">
                <a:effectLst/>
              </a:rPr>
              <a:t>Mallick</a:t>
            </a:r>
            <a:r>
              <a:rPr lang="en-US" sz="4300" dirty="0">
                <a:effectLst/>
              </a:rPr>
              <a:t>, S. (2010). Producing work-ready graduates: The role of the entrepreneurial university. </a:t>
            </a:r>
            <a:r>
              <a:rPr lang="en-US" sz="4300" i="1" dirty="0" err="1">
                <a:effectLst/>
              </a:rPr>
              <a:t>InternationalJournal</a:t>
            </a:r>
            <a:r>
              <a:rPr lang="en-US" sz="4300" i="1" dirty="0">
                <a:effectLst/>
              </a:rPr>
              <a:t> of Market Research, 53,</a:t>
            </a:r>
            <a:r>
              <a:rPr lang="en-US" sz="4300" dirty="0">
                <a:effectLst/>
              </a:rPr>
              <a:t>347 – 368.</a:t>
            </a:r>
            <a:r>
              <a:rPr lang="en-US" sz="4300" dirty="0"/>
              <a:t/>
            </a:r>
            <a:br>
              <a:rPr lang="en-US" sz="4300" dirty="0"/>
            </a:br>
            <a:r>
              <a:rPr lang="en-US" sz="4300" dirty="0">
                <a:effectLst/>
              </a:rPr>
              <a:t>Dietz, J. The myth that college and major choice decides Johnny’s future.</a:t>
            </a:r>
            <a:r>
              <a:rPr lang="en-US" sz="4300" dirty="0"/>
              <a:t/>
            </a:r>
            <a:br>
              <a:rPr lang="en-US" sz="4300" dirty="0"/>
            </a:br>
            <a:r>
              <a:rPr lang="en-US" sz="4300" dirty="0">
                <a:effectLst/>
              </a:rPr>
              <a:t>Gilbert, H. G. (1997). Career thoughts inventory: A review and critique. Paper presented at the Annual Meeting of the Southwest Education Research Association.</a:t>
            </a:r>
            <a:r>
              <a:rPr lang="en-US" sz="4300" dirty="0"/>
              <a:t/>
            </a:r>
            <a:br>
              <a:rPr lang="en-US" sz="4300" dirty="0"/>
            </a:br>
            <a:r>
              <a:rPr lang="en-US" sz="4300" dirty="0" err="1">
                <a:effectLst/>
              </a:rPr>
              <a:t>Evuleocha</a:t>
            </a:r>
            <a:r>
              <a:rPr lang="en-US" sz="4300" dirty="0">
                <a:effectLst/>
              </a:rPr>
              <a:t>, S., </a:t>
            </a:r>
            <a:r>
              <a:rPr lang="en-US" sz="4300" dirty="0" err="1">
                <a:effectLst/>
              </a:rPr>
              <a:t>Ugbah</a:t>
            </a:r>
            <a:r>
              <a:rPr lang="en-US" sz="4300" dirty="0">
                <a:effectLst/>
              </a:rPr>
              <a:t>, S., &amp; Law, S. (2009). Recruiter perceptions of information that employment references should provide to assist in making selection decisions. </a:t>
            </a:r>
            <a:r>
              <a:rPr lang="en-US" sz="4300" i="1" dirty="0">
                <a:effectLst/>
              </a:rPr>
              <a:t>Journal of Employment Counseling</a:t>
            </a:r>
            <a:r>
              <a:rPr lang="en-US" sz="4300" dirty="0">
                <a:effectLst/>
              </a:rPr>
              <a:t>, </a:t>
            </a:r>
            <a:r>
              <a:rPr lang="en-US" sz="4300" i="1" dirty="0">
                <a:effectLst/>
              </a:rPr>
              <a:t>46</a:t>
            </a:r>
            <a:r>
              <a:rPr lang="en-US" sz="4300" dirty="0">
                <a:effectLst/>
              </a:rPr>
              <a:t>, 98-106.Hipple, S. F. (2010). Self-employment in the United States. Monthly Labor Review, 17 – 32.</a:t>
            </a:r>
            <a:r>
              <a:rPr lang="en-US" sz="4300" dirty="0"/>
              <a:t/>
            </a:r>
            <a:br>
              <a:rPr lang="en-US" sz="4300" dirty="0"/>
            </a:br>
            <a:r>
              <a:rPr lang="en-US" sz="4300" dirty="0" err="1">
                <a:effectLst/>
              </a:rPr>
              <a:t>Hobojn</a:t>
            </a:r>
            <a:r>
              <a:rPr lang="en-US" sz="4300" dirty="0">
                <a:effectLst/>
              </a:rPr>
              <a:t>, B., Gardiner, C. &amp; Wile, T. (2011). Recent college graduates and the job market. </a:t>
            </a:r>
            <a:r>
              <a:rPr lang="en-US" sz="4300" i="1" dirty="0">
                <a:effectLst/>
              </a:rPr>
              <a:t>FRBSF Economic Letter, 2011-09.</a:t>
            </a:r>
            <a:r>
              <a:rPr lang="en-US" sz="4300" dirty="0">
                <a:effectLst/>
              </a:rPr>
              <a:t> Retrieved from </a:t>
            </a:r>
            <a:r>
              <a:rPr lang="en-US" sz="4300" dirty="0">
                <a:effectLst/>
                <a:hlinkClick r:id="rId2"/>
              </a:rPr>
              <a:t>http://www.frbsf.org/publications/economics/letter/2011/el2011-09.pdf</a:t>
            </a:r>
            <a:r>
              <a:rPr lang="en-US" sz="4300" dirty="0"/>
              <a:t/>
            </a:r>
            <a:br>
              <a:rPr lang="en-US" sz="4300" dirty="0"/>
            </a:br>
            <a:r>
              <a:rPr lang="en-US" sz="4300" dirty="0">
                <a:effectLst/>
              </a:rPr>
              <a:t>Holton, E. (1999</a:t>
            </a:r>
            <a:r>
              <a:rPr lang="en-US" sz="4300" i="1" dirty="0">
                <a:effectLst/>
              </a:rPr>
              <a:t>).</a:t>
            </a:r>
            <a:r>
              <a:rPr lang="en-US" sz="4300" dirty="0">
                <a:effectLst/>
              </a:rPr>
              <a:t> Managing the transition to work: Twelve essential steps to a fast start to your career. </a:t>
            </a:r>
            <a:r>
              <a:rPr lang="en-US" sz="4300" i="1" dirty="0">
                <a:effectLst/>
              </a:rPr>
              <a:t>Journal of Career Planning &amp; Employment, 59(3),</a:t>
            </a:r>
            <a:r>
              <a:rPr lang="en-US" sz="4300" dirty="0">
                <a:effectLst/>
              </a:rPr>
              <a:t> 28-31</a:t>
            </a:r>
            <a:r>
              <a:rPr lang="en-US" sz="4300" dirty="0"/>
              <a:t/>
            </a:r>
            <a:br>
              <a:rPr lang="en-US" sz="4300" dirty="0"/>
            </a:br>
            <a:r>
              <a:rPr lang="en-US" sz="4300" dirty="0" err="1">
                <a:effectLst/>
              </a:rPr>
              <a:t>Huffcutt</a:t>
            </a:r>
            <a:r>
              <a:rPr lang="en-US" sz="4300" dirty="0">
                <a:effectLst/>
              </a:rPr>
              <a:t>, A., Conway, J., Roth, P., &amp; Stone, N. (2001). Identification and meta-analytic assessment of psychological constructs measured in employment interviews. </a:t>
            </a:r>
            <a:r>
              <a:rPr lang="en-US" sz="4300" i="1" dirty="0">
                <a:effectLst/>
              </a:rPr>
              <a:t>Journal of Applied Psychology</a:t>
            </a:r>
            <a:r>
              <a:rPr lang="en-US" sz="4300" dirty="0">
                <a:effectLst/>
              </a:rPr>
              <a:t>, </a:t>
            </a:r>
            <a:r>
              <a:rPr lang="en-US" sz="4300" i="1" dirty="0">
                <a:effectLst/>
              </a:rPr>
              <a:t>85</a:t>
            </a:r>
            <a:r>
              <a:rPr lang="en-US" sz="4300" dirty="0">
                <a:effectLst/>
              </a:rPr>
              <a:t>(5), 897-913.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43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12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000" dirty="0">
                <a:effectLst/>
              </a:rPr>
              <a:t>Maurer, T., </a:t>
            </a:r>
            <a:r>
              <a:rPr lang="en-US" sz="2000" dirty="0" err="1">
                <a:effectLst/>
              </a:rPr>
              <a:t>Solamon</a:t>
            </a:r>
            <a:r>
              <a:rPr lang="en-US" sz="2000" dirty="0">
                <a:effectLst/>
              </a:rPr>
              <a:t>, J., Andrews, K., &amp; </a:t>
            </a:r>
            <a:r>
              <a:rPr lang="en-US" sz="2000" dirty="0" err="1">
                <a:effectLst/>
              </a:rPr>
              <a:t>Troxtel</a:t>
            </a:r>
            <a:r>
              <a:rPr lang="en-US" sz="2000" dirty="0">
                <a:effectLst/>
              </a:rPr>
              <a:t>, D. (2001). Interviewee coaching, preparation strategies, and response strategies in relation to performance in situational employment interviews: an extension of Maurer, </a:t>
            </a:r>
            <a:r>
              <a:rPr lang="en-US" sz="2000" dirty="0" err="1">
                <a:effectLst/>
              </a:rPr>
              <a:t>Solamon</a:t>
            </a:r>
            <a:r>
              <a:rPr lang="en-US" sz="2000" dirty="0">
                <a:effectLst/>
              </a:rPr>
              <a:t>, and </a:t>
            </a:r>
            <a:r>
              <a:rPr lang="en-US" sz="2000" dirty="0" err="1">
                <a:effectLst/>
              </a:rPr>
              <a:t>Troxtel</a:t>
            </a:r>
            <a:r>
              <a:rPr lang="en-US" sz="2000" dirty="0">
                <a:effectLst/>
              </a:rPr>
              <a:t> (1998). </a:t>
            </a:r>
            <a:r>
              <a:rPr lang="en-US" sz="2000" i="1" dirty="0">
                <a:effectLst/>
              </a:rPr>
              <a:t>Journal of Applied Psychology</a:t>
            </a:r>
            <a:r>
              <a:rPr lang="en-US" sz="2000" dirty="0">
                <a:effectLst/>
              </a:rPr>
              <a:t>, </a:t>
            </a:r>
            <a:r>
              <a:rPr lang="en-US" sz="2000" i="1" dirty="0">
                <a:effectLst/>
              </a:rPr>
              <a:t>86</a:t>
            </a:r>
            <a:r>
              <a:rPr lang="en-US" sz="2000" dirty="0">
                <a:effectLst/>
              </a:rPr>
              <a:t>(4), 709-717.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>
                <a:effectLst/>
              </a:rPr>
              <a:t>Muir, C. (2009). Rethinking job references: a networking challenge. </a:t>
            </a:r>
            <a:r>
              <a:rPr lang="en-US" sz="2000" i="1" dirty="0">
                <a:effectLst/>
              </a:rPr>
              <a:t>Business Communication Quarterly</a:t>
            </a:r>
            <a:r>
              <a:rPr lang="en-US" sz="2000" dirty="0">
                <a:effectLst/>
              </a:rPr>
              <a:t>, </a:t>
            </a:r>
            <a:r>
              <a:rPr lang="en-US" sz="2000" i="1" dirty="0">
                <a:effectLst/>
              </a:rPr>
              <a:t>72</a:t>
            </a:r>
            <a:r>
              <a:rPr lang="en-US" sz="2000" dirty="0">
                <a:effectLst/>
              </a:rPr>
              <a:t>(3), 304-317.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>
                <a:effectLst/>
              </a:rPr>
              <a:t>Nemanick</a:t>
            </a:r>
            <a:r>
              <a:rPr lang="en-US" sz="2000" dirty="0">
                <a:effectLst/>
              </a:rPr>
              <a:t>, R., &amp; Clark, E. (2002). The differential effects of extracurricular activities on attributions in resume evaluation. </a:t>
            </a:r>
            <a:r>
              <a:rPr lang="en-US" sz="2000" i="1" dirty="0">
                <a:effectLst/>
              </a:rPr>
              <a:t>International Journal of Selection and Assessment</a:t>
            </a:r>
            <a:r>
              <a:rPr lang="en-US" sz="2000" dirty="0">
                <a:effectLst/>
              </a:rPr>
              <a:t>, </a:t>
            </a:r>
            <a:r>
              <a:rPr lang="en-US" sz="2000" i="1" dirty="0">
                <a:effectLst/>
              </a:rPr>
              <a:t>10</a:t>
            </a:r>
            <a:r>
              <a:rPr lang="en-US" sz="2000" dirty="0">
                <a:effectLst/>
              </a:rPr>
              <a:t>(3), 206-217.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>
                <a:effectLst/>
              </a:rPr>
              <a:t>Sampson, J. P., Peterson, G. W., Lenz, J. G., Reardon, R. C., &amp; Saunders, D. E. (1996). Professional manual: Career thoughts inventory. Odessa, FL: Psychological Assessment Resources.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>
                <a:effectLst/>
              </a:rPr>
              <a:t>Schullery</a:t>
            </a:r>
            <a:r>
              <a:rPr lang="en-US" sz="2000" dirty="0">
                <a:effectLst/>
              </a:rPr>
              <a:t>, N., Ickes, L., &amp; </a:t>
            </a:r>
            <a:r>
              <a:rPr lang="en-US" sz="2000" dirty="0" err="1">
                <a:effectLst/>
              </a:rPr>
              <a:t>Schullery</a:t>
            </a:r>
            <a:r>
              <a:rPr lang="en-US" sz="2000" dirty="0">
                <a:effectLst/>
              </a:rPr>
              <a:t>, S. (2009). Employer preferences for resumes and cover letters. </a:t>
            </a:r>
            <a:r>
              <a:rPr lang="en-US" sz="2000" i="1" dirty="0">
                <a:effectLst/>
              </a:rPr>
              <a:t>Business Communication Quarterly</a:t>
            </a:r>
            <a:r>
              <a:rPr lang="en-US" sz="2000" dirty="0">
                <a:effectLst/>
              </a:rPr>
              <a:t>, </a:t>
            </a:r>
            <a:r>
              <a:rPr lang="en-US" sz="2000" i="1" dirty="0">
                <a:effectLst/>
              </a:rPr>
              <a:t>72</a:t>
            </a:r>
            <a:r>
              <a:rPr lang="en-US" sz="2000" dirty="0">
                <a:effectLst/>
              </a:rPr>
              <a:t>(2), 163-176.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>
                <a:effectLst/>
              </a:rPr>
              <a:t>Smith-Hunter, A., Paul, M., &amp; </a:t>
            </a:r>
            <a:r>
              <a:rPr lang="en-US" sz="2000" dirty="0" err="1">
                <a:effectLst/>
              </a:rPr>
              <a:t>DeCasperis</a:t>
            </a:r>
            <a:r>
              <a:rPr lang="en-US" sz="2000" dirty="0">
                <a:effectLst/>
              </a:rPr>
              <a:t>, F. (2010). Gender role perceptions and job satisfaction levels. </a:t>
            </a:r>
            <a:r>
              <a:rPr lang="en-US" sz="2000" i="1" dirty="0">
                <a:effectLst/>
              </a:rPr>
              <a:t>Journal of Academy of Business and Economics, 10</a:t>
            </a:r>
            <a:r>
              <a:rPr lang="en-US" sz="2000" dirty="0">
                <a:effectLst/>
              </a:rPr>
              <a:t>, 62 – 72.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>
                <a:effectLst/>
              </a:rPr>
              <a:t>Thoms</a:t>
            </a:r>
            <a:r>
              <a:rPr lang="en-US" sz="2000" dirty="0">
                <a:effectLst/>
              </a:rPr>
              <a:t>, P., McMasters, R., Roberts, M., &amp; </a:t>
            </a:r>
            <a:r>
              <a:rPr lang="en-US" sz="2000" dirty="0" err="1">
                <a:effectLst/>
              </a:rPr>
              <a:t>Dombkowski</a:t>
            </a:r>
            <a:r>
              <a:rPr lang="en-US" sz="2000" dirty="0">
                <a:effectLst/>
              </a:rPr>
              <a:t>, D. (1999). Resume characteristics as predictors of an invitation to interview. </a:t>
            </a:r>
            <a:r>
              <a:rPr lang="en-US" sz="2000" i="1" dirty="0">
                <a:effectLst/>
              </a:rPr>
              <a:t>Journal of Business and Psychology</a:t>
            </a:r>
            <a:r>
              <a:rPr lang="en-US" sz="2000" dirty="0">
                <a:effectLst/>
              </a:rPr>
              <a:t>, </a:t>
            </a:r>
            <a:r>
              <a:rPr lang="en-US" sz="2000" i="1" dirty="0">
                <a:effectLst/>
              </a:rPr>
              <a:t>13</a:t>
            </a:r>
            <a:r>
              <a:rPr lang="en-US" sz="2000" dirty="0">
                <a:effectLst/>
              </a:rPr>
              <a:t>(3), 339-356.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>
                <a:effectLst/>
              </a:rPr>
              <a:t>Tross</a:t>
            </a:r>
            <a:r>
              <a:rPr lang="en-US" sz="2000" dirty="0">
                <a:effectLst/>
              </a:rPr>
              <a:t>, S., &amp; Maurer, T. (2008). The effect of coaching interviewees on subsequent interview performance in structured experience-based interviews. </a:t>
            </a:r>
            <a:r>
              <a:rPr lang="en-US" sz="2000" i="1" dirty="0">
                <a:effectLst/>
              </a:rPr>
              <a:t>Journal of Occupational and Organizational Psychology</a:t>
            </a:r>
            <a:r>
              <a:rPr lang="en-US" sz="2000" dirty="0">
                <a:effectLst/>
              </a:rPr>
              <a:t>, </a:t>
            </a:r>
            <a:r>
              <a:rPr lang="en-US" sz="2000" i="1" dirty="0">
                <a:effectLst/>
              </a:rPr>
              <a:t>81</a:t>
            </a:r>
            <a:r>
              <a:rPr lang="en-US" sz="2000" dirty="0">
                <a:effectLst/>
              </a:rPr>
              <a:t>, 589-605.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>
                <a:effectLst/>
              </a:rPr>
              <a:t>Vidal-Brown, S. &amp; Thompson, B. (1998). The career assessment diagnostic inventory: A score reliability and validity study. Paper presented at the Annual Meeting of the Mid-South Educational Research Association.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>
                <a:effectLst/>
              </a:rPr>
              <a:t>Wood, L. &amp; Kaczynski, D. (2007). University students in USA and Australia: Anticipation and reflection on the transition to work. </a:t>
            </a:r>
            <a:r>
              <a:rPr lang="en-US" sz="2000" i="1" dirty="0">
                <a:effectLst/>
              </a:rPr>
              <a:t>International Journal of Employment Studies, 15, (2),</a:t>
            </a:r>
            <a:r>
              <a:rPr lang="en-US" sz="2000" dirty="0">
                <a:effectLst/>
              </a:rPr>
              <a:t> 91-101</a:t>
            </a:r>
            <a:endParaRPr lang="en-US" sz="20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46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Mode of Advertisement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  A. Students are made aware of the Career Path program  through</a:t>
            </a:r>
          </a:p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The use of colorful fliers posted on various notice boards on campus</a:t>
            </a:r>
          </a:p>
          <a:p>
            <a:r>
              <a:rPr lang="en-US" sz="2400" dirty="0" smtClean="0"/>
              <a:t>Announcement by Professors who make attendance of the workshop an opportunity for extra credit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Social- networking [i.e. attendees are encouraged to invite their friends to join our online discussion and subsequently attend our monthly workshops]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Mode of Advertisement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550894"/>
            <a:ext cx="7770813" cy="50200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000" dirty="0"/>
              <a:t>b</a:t>
            </a:r>
            <a:r>
              <a:rPr lang="en-US" sz="4000" dirty="0" smtClean="0"/>
              <a:t>. </a:t>
            </a:r>
            <a:r>
              <a:rPr lang="en-US" sz="4000" dirty="0"/>
              <a:t>Students are enticed to attend by being offered individual attention and </a:t>
            </a:r>
            <a:r>
              <a:rPr lang="en-US" sz="4000" dirty="0">
                <a:solidFill>
                  <a:schemeClr val="accent3"/>
                </a:solidFill>
              </a:rPr>
              <a:t>FREE FOOD</a:t>
            </a:r>
            <a:r>
              <a:rPr lang="en-US" sz="4000" dirty="0"/>
              <a:t>.</a:t>
            </a:r>
          </a:p>
          <a:p>
            <a:pPr marL="0" indent="0">
              <a:buNone/>
            </a:pPr>
            <a:r>
              <a:rPr lang="en-US" sz="4000" dirty="0"/>
              <a:t>c</a:t>
            </a:r>
            <a:r>
              <a:rPr lang="en-US" sz="4000" dirty="0" smtClean="0"/>
              <a:t>.  </a:t>
            </a:r>
            <a:r>
              <a:rPr lang="en-US" sz="4000" dirty="0"/>
              <a:t>Counselors reach out to individuals and schedule 1:1 sessions for more in-depth and personal career exploration.</a:t>
            </a:r>
          </a:p>
          <a:p>
            <a:pPr marL="0" indent="0">
              <a:buNone/>
            </a:pPr>
            <a:r>
              <a:rPr lang="en-US" sz="4000" dirty="0"/>
              <a:t>6. Counselors conduct a mixed-method study to evaluate and fine-tune the workshop and to gain student, parent, and administrator support.</a:t>
            </a:r>
          </a:p>
        </p:txBody>
      </p:sp>
    </p:spTree>
    <p:extLst>
      <p:ext uri="{BB962C8B-B14F-4D97-AF65-F5344CB8AC3E}">
        <p14:creationId xmlns:p14="http://schemas.microsoft.com/office/powerpoint/2010/main" val="397465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Goals of the Career Path Program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550894"/>
            <a:ext cx="7770813" cy="5020084"/>
          </a:xfrm>
        </p:spPr>
        <p:txBody>
          <a:bodyPr>
            <a:normAutofit fontScale="55000" lnSpcReduction="20000"/>
          </a:bodyPr>
          <a:lstStyle/>
          <a:p>
            <a:pPr marL="742950" indent="-742950">
              <a:lnSpc>
                <a:spcPct val="170000"/>
              </a:lnSpc>
              <a:buFont typeface="+mj-lt"/>
              <a:buAutoNum type="arabicPeriod"/>
            </a:pPr>
            <a:r>
              <a:rPr lang="en-US" sz="4000" dirty="0" smtClean="0"/>
              <a:t>Increase </a:t>
            </a:r>
            <a:r>
              <a:rPr lang="en-US" sz="4000" dirty="0"/>
              <a:t>student awareness of career counseling services available to them</a:t>
            </a:r>
            <a:r>
              <a:rPr lang="en-US" sz="4000" dirty="0" smtClean="0"/>
              <a:t>.</a:t>
            </a:r>
            <a:endParaRPr lang="en-US" sz="4000" dirty="0"/>
          </a:p>
          <a:p>
            <a:pPr marL="742950" indent="-742950">
              <a:lnSpc>
                <a:spcPct val="170000"/>
              </a:lnSpc>
              <a:buFont typeface="+mj-lt"/>
              <a:buAutoNum type="arabicPeriod"/>
            </a:pPr>
            <a:r>
              <a:rPr lang="en-US" sz="4000" dirty="0" smtClean="0"/>
              <a:t> Educate </a:t>
            </a:r>
            <a:r>
              <a:rPr lang="en-US" sz="4000" dirty="0"/>
              <a:t>students </a:t>
            </a:r>
            <a:r>
              <a:rPr lang="en-US" sz="4000" dirty="0" smtClean="0"/>
              <a:t>on the </a:t>
            </a:r>
            <a:r>
              <a:rPr lang="en-US" sz="4000" dirty="0"/>
              <a:t>various aspects of career </a:t>
            </a:r>
            <a:r>
              <a:rPr lang="en-US" sz="4000" dirty="0" smtClean="0"/>
              <a:t>self-concept and exploration.</a:t>
            </a:r>
          </a:p>
          <a:p>
            <a:pPr marL="742950" indent="-742950">
              <a:lnSpc>
                <a:spcPct val="170000"/>
              </a:lnSpc>
              <a:buFont typeface="+mj-lt"/>
              <a:buAutoNum type="arabicPeriod"/>
            </a:pPr>
            <a:r>
              <a:rPr lang="en-US" sz="4000" dirty="0" smtClean="0"/>
              <a:t>Educate students about employment trends to help them develop career decision-making skills</a:t>
            </a:r>
          </a:p>
          <a:p>
            <a:pPr marL="742950" indent="-742950">
              <a:lnSpc>
                <a:spcPct val="170000"/>
              </a:lnSpc>
              <a:buFont typeface="+mj-lt"/>
              <a:buAutoNum type="arabicPeriod"/>
            </a:pPr>
            <a:r>
              <a:rPr lang="en-US" sz="4000" dirty="0" smtClean="0"/>
              <a:t>Prepare students to enter the workforce by helping them to develop effective job seeking strategies.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7026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8612" y="4141635"/>
            <a:ext cx="6024338" cy="1752600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sto MT"/>
                <a:cs typeface="Calisto MT"/>
              </a:rPr>
              <a:t>IMAGINE you are now traveling back in time when you may have been a college student with a case of CAREER INDESCION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796" y="423012"/>
            <a:ext cx="3002027" cy="30020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7671" y="950865"/>
            <a:ext cx="3087735" cy="30877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9535" y="625467"/>
            <a:ext cx="3026349" cy="30263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076539">
            <a:off x="422845" y="4304704"/>
            <a:ext cx="1642886" cy="164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3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oinUsFacebook.gif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1861042"/>
            <a:ext cx="7770813" cy="349983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Know your career services options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4"/>
          <p:cNvGrpSpPr>
            <a:grpSpLocks/>
          </p:cNvGrpSpPr>
          <p:nvPr/>
        </p:nvGrpSpPr>
        <p:grpSpPr bwMode="auto">
          <a:xfrm>
            <a:off x="914400" y="4051300"/>
            <a:ext cx="8077200" cy="2444750"/>
            <a:chOff x="914400" y="3575180"/>
            <a:chExt cx="8077201" cy="2444620"/>
          </a:xfrm>
        </p:grpSpPr>
        <p:sp>
          <p:nvSpPr>
            <p:cNvPr id="4" name="Cube 3"/>
            <p:cNvSpPr/>
            <p:nvPr/>
          </p:nvSpPr>
          <p:spPr>
            <a:xfrm>
              <a:off x="914400" y="5257841"/>
              <a:ext cx="2057400" cy="761959"/>
            </a:xfrm>
            <a:prstGeom prst="cub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Step 1</a:t>
              </a:r>
            </a:p>
          </p:txBody>
        </p:sp>
        <p:sp>
          <p:nvSpPr>
            <p:cNvPr id="8" name="Cube 7"/>
            <p:cNvSpPr/>
            <p:nvPr/>
          </p:nvSpPr>
          <p:spPr>
            <a:xfrm>
              <a:off x="2819400" y="5257841"/>
              <a:ext cx="2057400" cy="761959"/>
            </a:xfrm>
            <a:prstGeom prst="cube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Cube 4"/>
            <p:cNvSpPr/>
            <p:nvPr/>
          </p:nvSpPr>
          <p:spPr>
            <a:xfrm>
              <a:off x="2819400" y="4673672"/>
              <a:ext cx="2057400" cy="761959"/>
            </a:xfrm>
            <a:prstGeom prst="cub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Step 2</a:t>
              </a:r>
            </a:p>
          </p:txBody>
        </p:sp>
        <p:sp>
          <p:nvSpPr>
            <p:cNvPr id="9" name="Cube 8"/>
            <p:cNvSpPr/>
            <p:nvPr/>
          </p:nvSpPr>
          <p:spPr>
            <a:xfrm>
              <a:off x="4724400" y="4495881"/>
              <a:ext cx="2209800" cy="1523919"/>
            </a:xfrm>
            <a:prstGeom prst="cube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Cube 5"/>
            <p:cNvSpPr/>
            <p:nvPr/>
          </p:nvSpPr>
          <p:spPr>
            <a:xfrm>
              <a:off x="4660900" y="4114901"/>
              <a:ext cx="2057400" cy="761959"/>
            </a:xfrm>
            <a:prstGeom prst="cub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Step 3</a:t>
              </a:r>
            </a:p>
          </p:txBody>
        </p:sp>
        <p:sp>
          <p:nvSpPr>
            <p:cNvPr id="10" name="Cube 9"/>
            <p:cNvSpPr/>
            <p:nvPr/>
          </p:nvSpPr>
          <p:spPr>
            <a:xfrm>
              <a:off x="6537326" y="3962509"/>
              <a:ext cx="2454275" cy="2057291"/>
            </a:xfrm>
            <a:prstGeom prst="cube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Cube 6"/>
            <p:cNvSpPr/>
            <p:nvPr/>
          </p:nvSpPr>
          <p:spPr>
            <a:xfrm>
              <a:off x="6553201" y="3575180"/>
              <a:ext cx="2133600" cy="920701"/>
            </a:xfrm>
            <a:prstGeom prst="cub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Step 4</a:t>
              </a:r>
            </a:p>
          </p:txBody>
        </p:sp>
      </p:grpSp>
      <p:sp>
        <p:nvSpPr>
          <p:cNvPr id="2051" name="TextBox 10"/>
          <p:cNvSpPr txBox="1">
            <a:spLocks noChangeArrowheads="1"/>
          </p:cNvSpPr>
          <p:nvPr/>
        </p:nvSpPr>
        <p:spPr bwMode="auto">
          <a:xfrm>
            <a:off x="963613" y="2265254"/>
            <a:ext cx="1676400" cy="3477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200" dirty="0" smtClean="0"/>
              <a:t>First, you will work with Angela and the group to explore</a:t>
            </a:r>
          </a:p>
          <a:p>
            <a:r>
              <a:rPr lang="en-US" sz="2200" dirty="0" smtClean="0"/>
              <a:t>your personality and self-concept</a:t>
            </a:r>
            <a:endParaRPr lang="en-US" sz="2200" dirty="0"/>
          </a:p>
        </p:txBody>
      </p:sp>
      <p:sp>
        <p:nvSpPr>
          <p:cNvPr id="2052" name="TextBox 11"/>
          <p:cNvSpPr txBox="1">
            <a:spLocks noChangeArrowheads="1"/>
          </p:cNvSpPr>
          <p:nvPr/>
        </p:nvSpPr>
        <p:spPr bwMode="auto">
          <a:xfrm>
            <a:off x="6934200" y="0"/>
            <a:ext cx="1524000" cy="41549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200" dirty="0" smtClean="0"/>
              <a:t>Lastly you will participate in an interview skill – building exercise with partners, </a:t>
            </a:r>
            <a:r>
              <a:rPr lang="en-US" sz="2200" dirty="0" smtClean="0"/>
              <a:t>led </a:t>
            </a:r>
            <a:r>
              <a:rPr lang="en-US" sz="2200" dirty="0" smtClean="0"/>
              <a:t>by </a:t>
            </a:r>
            <a:r>
              <a:rPr lang="en-US" sz="2200" dirty="0"/>
              <a:t>B</a:t>
            </a:r>
            <a:r>
              <a:rPr lang="en-US" sz="2200" dirty="0" smtClean="0"/>
              <a:t>rittany</a:t>
            </a:r>
            <a:endParaRPr lang="en-US" sz="2200" dirty="0"/>
          </a:p>
        </p:txBody>
      </p:sp>
      <p:sp>
        <p:nvSpPr>
          <p:cNvPr id="2053" name="TextBox 12"/>
          <p:cNvSpPr txBox="1">
            <a:spLocks noChangeArrowheads="1"/>
          </p:cNvSpPr>
          <p:nvPr/>
        </p:nvSpPr>
        <p:spPr bwMode="auto">
          <a:xfrm>
            <a:off x="2819400" y="1333421"/>
            <a:ext cx="1676400" cy="38164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200" dirty="0" smtClean="0"/>
              <a:t>Next, Stesha will lead you in a discussion about  how to gather information about various career options</a:t>
            </a:r>
          </a:p>
        </p:txBody>
      </p:sp>
      <p:sp>
        <p:nvSpPr>
          <p:cNvPr id="2054" name="TextBox 13"/>
          <p:cNvSpPr txBox="1">
            <a:spLocks noChangeArrowheads="1"/>
          </p:cNvSpPr>
          <p:nvPr/>
        </p:nvSpPr>
        <p:spPr bwMode="auto">
          <a:xfrm>
            <a:off x="4645025" y="189845"/>
            <a:ext cx="1892300" cy="440120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000" dirty="0" smtClean="0"/>
              <a:t>Next, </a:t>
            </a:r>
            <a:r>
              <a:rPr lang="en-US" sz="2000" dirty="0" smtClean="0"/>
              <a:t>Kofi will help you provide you with tips on effective job -search strategies as well as what you can do to make your college-to-work transition a </a:t>
            </a:r>
            <a:r>
              <a:rPr lang="en-US" sz="2000" dirty="0" smtClean="0"/>
              <a:t>stress-free experience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68675" y="303213"/>
            <a:ext cx="3739813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Order of presentation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5505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ory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428</TotalTime>
  <Words>1089</Words>
  <Application>Microsoft Office PowerPoint</Application>
  <PresentationFormat>On-screen Show (4:3)</PresentationFormat>
  <Paragraphs>115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Story</vt:lpstr>
      <vt:lpstr>Welcome to the…</vt:lpstr>
      <vt:lpstr>PowerPoint Presentation</vt:lpstr>
      <vt:lpstr>The Career Path Program</vt:lpstr>
      <vt:lpstr>Mode of Advertisement </vt:lpstr>
      <vt:lpstr>Mode of Advertisement </vt:lpstr>
      <vt:lpstr>Goals of the Career Path Program</vt:lpstr>
      <vt:lpstr>PowerPoint Presentation</vt:lpstr>
      <vt:lpstr>Know your career services options</vt:lpstr>
      <vt:lpstr>PowerPoint Presentation</vt:lpstr>
      <vt:lpstr>Personality and Self Concept</vt:lpstr>
      <vt:lpstr>Intervention Objectives</vt:lpstr>
      <vt:lpstr>Literature Review</vt:lpstr>
      <vt:lpstr>Literature Review</vt:lpstr>
      <vt:lpstr>Activity Directions</vt:lpstr>
      <vt:lpstr>Activity Discussion</vt:lpstr>
      <vt:lpstr>Job Trends &amp; Future Predictions</vt:lpstr>
      <vt:lpstr>Intervention Objectives</vt:lpstr>
      <vt:lpstr>Literature Review</vt:lpstr>
      <vt:lpstr>Activity Directions</vt:lpstr>
      <vt:lpstr>          College-To-Work Transition           How do I get to where I want to go?</vt:lpstr>
      <vt:lpstr>Objectives</vt:lpstr>
      <vt:lpstr>What do we know? </vt:lpstr>
      <vt:lpstr>Enhance You Employability </vt:lpstr>
      <vt:lpstr>Job Search Strategies</vt:lpstr>
      <vt:lpstr>PowerPoint Presentation</vt:lpstr>
      <vt:lpstr>Resume Building &amp; Interview Skills</vt:lpstr>
      <vt:lpstr>Intervention Objectives</vt:lpstr>
      <vt:lpstr>Literature Review</vt:lpstr>
      <vt:lpstr>Activity Directions</vt:lpstr>
      <vt:lpstr>Conclusion</vt:lpstr>
      <vt:lpstr>References</vt:lpstr>
      <vt:lpstr>References Cont’d</vt:lpstr>
    </vt:vector>
  </TitlesOfParts>
  <Company>KAMBIC KAMERA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Houseknecht</dc:creator>
  <cp:lastModifiedBy>B Grear</cp:lastModifiedBy>
  <cp:revision>56</cp:revision>
  <dcterms:created xsi:type="dcterms:W3CDTF">2011-12-01T16:15:53Z</dcterms:created>
  <dcterms:modified xsi:type="dcterms:W3CDTF">2011-12-12T00:58:23Z</dcterms:modified>
</cp:coreProperties>
</file>