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7" r:id="rId3"/>
    <p:sldId id="258" r:id="rId4"/>
    <p:sldId id="259" r:id="rId5"/>
    <p:sldId id="264" r:id="rId6"/>
    <p:sldId id="266" r:id="rId7"/>
    <p:sldId id="265" r:id="rId8"/>
    <p:sldId id="267" r:id="rId9"/>
    <p:sldId id="260" r:id="rId10"/>
    <p:sldId id="261" r:id="rId11"/>
    <p:sldId id="262" r:id="rId12"/>
    <p:sldId id="26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autoAdjust="0"/>
    <p:restoredTop sz="82258" autoAdjust="0"/>
  </p:normalViewPr>
  <p:slideViewPr>
    <p:cSldViewPr snapToGrid="0" snapToObjects="1">
      <p:cViewPr varScale="1">
        <p:scale>
          <a:sx n="60" d="100"/>
          <a:sy n="60" d="100"/>
        </p:scale>
        <p:origin x="-198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4BF392-4909-8449-978C-DCA80547E5B4}" type="datetimeFigureOut">
              <a:rPr lang="en-US" smtClean="0"/>
              <a:t>11/29/11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19F792-EA3B-4841-B4B5-2DADE000CF0B}" type="slidenum">
              <a:rPr lang="en-US" smtClean="0"/>
              <a:t>‹#›</a:t>
            </a:fld>
            <a:endParaRPr lang="en-US"/>
          </a:p>
        </p:txBody>
      </p:sp>
    </p:spTree>
    <p:extLst>
      <p:ext uri="{BB962C8B-B14F-4D97-AF65-F5344CB8AC3E}">
        <p14:creationId xmlns:p14="http://schemas.microsoft.com/office/powerpoint/2010/main" val="29236584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1</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10</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11</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12</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a:t>
            </a:r>
            <a:r>
              <a:rPr lang="en-US" baseline="0" dirty="0" smtClean="0"/>
              <a:t> of this on-going once per month workshops is locate and educate students who may be considered, undecided, any students struggling with career indecision, and students who are referred to CCS by their advisors/ professors.  The rationale is that students experience periods of indecision through out the exploration phase of their career path (Super).  By being available regularly CC can reach more students during critical moments of transition.  The measure of success is ultimately determined by the number of students who attend the workshop, the number of student who attend the workshop and schedule 1:1 sessions with their counselor, and subsequently student retention which means how many student interventions lead to graduation.</a:t>
            </a:r>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2</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3</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4</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5</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6</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7</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8</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9</a:t>
            </a:fld>
            <a:endParaRPr lang="en-US"/>
          </a:p>
        </p:txBody>
      </p:sp>
    </p:spTree>
    <p:extLst>
      <p:ext uri="{BB962C8B-B14F-4D97-AF65-F5344CB8AC3E}">
        <p14:creationId xmlns:p14="http://schemas.microsoft.com/office/powerpoint/2010/main" val="97662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11/29/11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0EBF09-3366-BC49-B099-F1EF69AF0429}" type="datetimeFigureOut">
              <a:rPr lang="en-US" smtClean="0"/>
              <a:t>11/29/11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0EBF09-3366-BC49-B099-F1EF69AF0429}" type="datetimeFigureOut">
              <a:rPr lang="en-US" smtClean="0"/>
              <a:t>11/29/11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0EBF09-3366-BC49-B099-F1EF69AF0429}" type="datetimeFigureOut">
              <a:rPr lang="en-US" smtClean="0"/>
              <a:t>11/29/11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0EBF09-3366-BC49-B099-F1EF69AF0429}" type="datetimeFigureOut">
              <a:rPr lang="en-US" smtClean="0"/>
              <a:t>11/29/11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EBF09-3366-BC49-B099-F1EF69AF0429}" type="datetimeFigureOut">
              <a:rPr lang="en-US" smtClean="0"/>
              <a:t>11/29/11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0EBF09-3366-BC49-B099-F1EF69AF0429}" type="datetimeFigureOut">
              <a:rPr lang="en-US" smtClean="0"/>
              <a:t>11/29/11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C30D-16C9-5A48-A802-93CE220FDE27}"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A0EBF09-3366-BC49-B099-F1EF69AF0429}" type="datetimeFigureOut">
              <a:rPr lang="en-US" smtClean="0"/>
              <a:t>11/29/11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8529C30D-16C9-5A48-A802-93CE220FDE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A0EBF09-3366-BC49-B099-F1EF69AF0429}" type="datetimeFigureOut">
              <a:rPr lang="en-US" smtClean="0"/>
              <a:t>11/29/11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8529C30D-16C9-5A48-A802-93CE220FDE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www.humanmetrics.com/cgi-win/JTypes2.asp"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humanmetrics.com/cgi-win/JTypes3.asp" TargetMode="External"/><Relationship Id="rId4" Type="http://schemas.openxmlformats.org/officeDocument/2006/relationships/hyperlink" Target="http://www.humanmetrics.com/vocation/JCI.asp?EI=67&amp;SN=-50&amp;TF=-75&amp;JP=-11" TargetMode="External"/><Relationship Id="rId5" Type="http://schemas.openxmlformats.org/officeDocument/2006/relationships/hyperlink" Target="http://www.keirsey.com/4temps/champion.aspx" TargetMode="Externa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Higher Education Workshop</a:t>
            </a:r>
            <a:endParaRPr lang="en-US" dirty="0"/>
          </a:p>
        </p:txBody>
      </p:sp>
      <p:sp>
        <p:nvSpPr>
          <p:cNvPr id="3" name="Subtitle 2"/>
          <p:cNvSpPr>
            <a:spLocks noGrp="1"/>
          </p:cNvSpPr>
          <p:nvPr>
            <p:ph type="subTitle" idx="1"/>
          </p:nvPr>
        </p:nvSpPr>
        <p:spPr/>
        <p:txBody>
          <a:bodyPr>
            <a:normAutofit/>
          </a:bodyPr>
          <a:lstStyle/>
          <a:p>
            <a:r>
              <a:rPr lang="en-US" sz="4000" dirty="0" smtClean="0"/>
              <a:t>WELCOME to the…</a:t>
            </a:r>
            <a:endParaRPr lang="en-US" sz="4000" dirty="0"/>
          </a:p>
        </p:txBody>
      </p:sp>
    </p:spTree>
    <p:extLst>
      <p:ext uri="{BB962C8B-B14F-4D97-AF65-F5344CB8AC3E}">
        <p14:creationId xmlns:p14="http://schemas.microsoft.com/office/powerpoint/2010/main" val="28264360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1</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Resume Building</a:t>
            </a:r>
            <a:r>
              <a:rPr lang="en-US" sz="4000" dirty="0"/>
              <a:t> </a:t>
            </a:r>
            <a:r>
              <a:rPr lang="en-US" sz="4000" dirty="0" smtClean="0"/>
              <a:t>&amp; Interview Skills	</a:t>
            </a:r>
          </a:p>
          <a:p>
            <a:r>
              <a:rPr lang="en-US" sz="4000" dirty="0" smtClean="0"/>
              <a:t>”How do I get my dream job?”</a:t>
            </a:r>
            <a:endParaRPr lang="en-US" sz="4000" dirty="0"/>
          </a:p>
        </p:txBody>
      </p:sp>
    </p:spTree>
    <p:extLst>
      <p:ext uri="{BB962C8B-B14F-4D97-AF65-F5344CB8AC3E}">
        <p14:creationId xmlns:p14="http://schemas.microsoft.com/office/powerpoint/2010/main" val="21189252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1</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The College to Work Transition	</a:t>
            </a:r>
          </a:p>
          <a:p>
            <a:r>
              <a:rPr lang="en-US" sz="4000" dirty="0" smtClean="0"/>
              <a:t>”How do I become an employee?”</a:t>
            </a:r>
            <a:endParaRPr lang="en-US" sz="4000" dirty="0"/>
          </a:p>
        </p:txBody>
      </p:sp>
    </p:spTree>
    <p:extLst>
      <p:ext uri="{BB962C8B-B14F-4D97-AF65-F5344CB8AC3E}">
        <p14:creationId xmlns:p14="http://schemas.microsoft.com/office/powerpoint/2010/main" val="1529677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445" y="2189858"/>
            <a:ext cx="8077200" cy="1673352"/>
          </a:xfrm>
        </p:spPr>
        <p:txBody>
          <a:bodyPr>
            <a:normAutofit fontScale="90000"/>
          </a:bodyPr>
          <a:lstStyle/>
          <a:p>
            <a:r>
              <a:rPr lang="en-US" dirty="0" smtClean="0"/>
              <a:t>Students please sign up for a session with your counselor to continue the career counseling process.</a:t>
            </a:r>
            <a:endParaRPr lang="en-US" dirty="0"/>
          </a:p>
        </p:txBody>
      </p:sp>
      <p:sp>
        <p:nvSpPr>
          <p:cNvPr id="3" name="Subtitle 2"/>
          <p:cNvSpPr>
            <a:spLocks noGrp="1"/>
          </p:cNvSpPr>
          <p:nvPr>
            <p:ph type="subTitle" idx="1"/>
          </p:nvPr>
        </p:nvSpPr>
        <p:spPr>
          <a:xfrm>
            <a:off x="498445" y="562173"/>
            <a:ext cx="8077200" cy="1121363"/>
          </a:xfrm>
        </p:spPr>
        <p:txBody>
          <a:bodyPr>
            <a:normAutofit/>
          </a:bodyPr>
          <a:lstStyle/>
          <a:p>
            <a:r>
              <a:rPr lang="en-US" sz="4000" dirty="0" smtClean="0"/>
              <a:t>Conclusion</a:t>
            </a:r>
            <a:endParaRPr lang="en-US" sz="4000" dirty="0"/>
          </a:p>
        </p:txBody>
      </p:sp>
    </p:spTree>
    <p:extLst>
      <p:ext uri="{BB962C8B-B14F-4D97-AF65-F5344CB8AC3E}">
        <p14:creationId xmlns:p14="http://schemas.microsoft.com/office/powerpoint/2010/main" val="154164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The purpose of this on-going workshop:</a:t>
            </a:r>
            <a:br>
              <a:rPr lang="en-US" sz="3200" dirty="0" smtClean="0"/>
            </a:br>
            <a:r>
              <a:rPr lang="en-US" sz="3200" dirty="0" smtClean="0"/>
              <a:t/>
            </a:r>
            <a:br>
              <a:rPr lang="en-US" sz="3200" dirty="0" smtClean="0"/>
            </a:br>
            <a:r>
              <a:rPr lang="en-US" sz="3200" dirty="0" smtClean="0"/>
              <a:t>1.  Increase student awareness of career counseling services available to them.</a:t>
            </a:r>
            <a:br>
              <a:rPr lang="en-US" sz="3200" dirty="0" smtClean="0"/>
            </a:br>
            <a:r>
              <a:rPr lang="en-US" sz="3200" dirty="0" smtClean="0"/>
              <a:t>2.  Educate students of various aspects of career exploration and preparedness.</a:t>
            </a:r>
            <a:br>
              <a:rPr lang="en-US" sz="3200" dirty="0" smtClean="0"/>
            </a:br>
            <a:r>
              <a:rPr lang="en-US" sz="3200" dirty="0" smtClean="0"/>
              <a:t>3.Schedule </a:t>
            </a:r>
            <a:r>
              <a:rPr lang="en-US" sz="3200" dirty="0"/>
              <a:t>1:1 student counselor sessions </a:t>
            </a:r>
            <a:r>
              <a:rPr lang="en-US" sz="3200" dirty="0" smtClean="0"/>
              <a:t/>
            </a:r>
            <a:br>
              <a:rPr lang="en-US" sz="3200" dirty="0" smtClean="0"/>
            </a:br>
            <a:r>
              <a:rPr lang="en-US" sz="3200" dirty="0" smtClean="0"/>
              <a:t>4.  Increase student retention</a:t>
            </a:r>
            <a:endParaRPr lang="en-US" sz="3200" dirty="0"/>
          </a:p>
        </p:txBody>
      </p:sp>
      <p:sp>
        <p:nvSpPr>
          <p:cNvPr id="3" name="Subtitle 2"/>
          <p:cNvSpPr>
            <a:spLocks noGrp="1"/>
          </p:cNvSpPr>
          <p:nvPr>
            <p:ph type="subTitle" idx="1"/>
          </p:nvPr>
        </p:nvSpPr>
        <p:spPr>
          <a:xfrm>
            <a:off x="310203" y="22062"/>
            <a:ext cx="8077200" cy="872363"/>
          </a:xfrm>
        </p:spPr>
        <p:txBody>
          <a:bodyPr>
            <a:normAutofit/>
          </a:bodyPr>
          <a:lstStyle/>
          <a:p>
            <a:r>
              <a:rPr lang="en-US" sz="4000" dirty="0" smtClean="0"/>
              <a:t>Introductio</a:t>
            </a:r>
            <a:r>
              <a:rPr lang="en-US" sz="4000" dirty="0"/>
              <a:t>n</a:t>
            </a:r>
          </a:p>
        </p:txBody>
      </p:sp>
    </p:spTree>
    <p:extLst>
      <p:ext uri="{BB962C8B-B14F-4D97-AF65-F5344CB8AC3E}">
        <p14:creationId xmlns:p14="http://schemas.microsoft.com/office/powerpoint/2010/main" val="30899894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fontScale="90000"/>
          </a:bodyPr>
          <a:lstStyle/>
          <a:p>
            <a:r>
              <a:rPr lang="en-US" sz="3200" dirty="0" smtClean="0"/>
              <a:t>Angela-- Career /Personality Congruence</a:t>
            </a:r>
            <a:br>
              <a:rPr lang="en-US" sz="3200" dirty="0" smtClean="0"/>
            </a:br>
            <a:r>
              <a:rPr lang="en-US" sz="3200" dirty="0"/>
              <a:t>	</a:t>
            </a:r>
            <a:r>
              <a:rPr lang="en-US" sz="3200" dirty="0" smtClean="0"/>
              <a:t>”Am I in the right degree program?”</a:t>
            </a:r>
            <a:br>
              <a:rPr lang="en-US" sz="3200" dirty="0" smtClean="0"/>
            </a:br>
            <a:r>
              <a:rPr lang="en-US" sz="3200" dirty="0" smtClean="0"/>
              <a:t/>
            </a:r>
            <a:br>
              <a:rPr lang="en-US" sz="3200" dirty="0" smtClean="0"/>
            </a:br>
            <a:r>
              <a:rPr lang="en-US" sz="3200" dirty="0" err="1" smtClean="0"/>
              <a:t>Stesha</a:t>
            </a:r>
            <a:r>
              <a:rPr lang="en-US" sz="3200" dirty="0" smtClean="0"/>
              <a:t>– Job trends &amp; Future Predictions</a:t>
            </a:r>
            <a:br>
              <a:rPr lang="en-US" sz="3200" dirty="0" smtClean="0"/>
            </a:br>
            <a:r>
              <a:rPr lang="en-US" sz="3200" dirty="0"/>
              <a:t>	</a:t>
            </a:r>
            <a:r>
              <a:rPr lang="en-US" sz="3200" dirty="0" smtClean="0"/>
              <a:t>”Will there be jobs in my field?”</a:t>
            </a:r>
            <a:br>
              <a:rPr lang="en-US" sz="3200" dirty="0" smtClean="0"/>
            </a:br>
            <a:r>
              <a:rPr lang="en-US" sz="3200" dirty="0" smtClean="0"/>
              <a:t/>
            </a:r>
            <a:br>
              <a:rPr lang="en-US" sz="3200" dirty="0" smtClean="0"/>
            </a:br>
            <a:r>
              <a:rPr lang="en-US" sz="3200" dirty="0" smtClean="0"/>
              <a:t>Brittany-  Resume building &amp; Interview Skills</a:t>
            </a:r>
            <a:br>
              <a:rPr lang="en-US" sz="3200" dirty="0" smtClean="0"/>
            </a:br>
            <a:r>
              <a:rPr lang="en-US" sz="3200" dirty="0"/>
              <a:t>	</a:t>
            </a:r>
            <a:r>
              <a:rPr lang="en-US" sz="3200" dirty="0" smtClean="0"/>
              <a:t>- “How do I get my dream job?” </a:t>
            </a:r>
            <a:br>
              <a:rPr lang="en-US" sz="3200" dirty="0" smtClean="0"/>
            </a:br>
            <a:r>
              <a:rPr lang="en-US" sz="3200" dirty="0" smtClean="0"/>
              <a:t/>
            </a:r>
            <a:br>
              <a:rPr lang="en-US" sz="3200" dirty="0" smtClean="0"/>
            </a:br>
            <a:r>
              <a:rPr lang="en-US" sz="3200" dirty="0" smtClean="0"/>
              <a:t>Kofi-  The College to Work Transition</a:t>
            </a:r>
            <a:br>
              <a:rPr lang="en-US" sz="3200" dirty="0" smtClean="0"/>
            </a:br>
            <a:r>
              <a:rPr lang="en-US" sz="3200" dirty="0"/>
              <a:t>	</a:t>
            </a:r>
            <a:r>
              <a:rPr lang="en-US" sz="3200" dirty="0" smtClean="0"/>
              <a:t>- “How do I go from being a student to an employee”?</a:t>
            </a:r>
            <a:endParaRPr lang="en-US" sz="3200" dirty="0"/>
          </a:p>
        </p:txBody>
      </p:sp>
      <p:sp>
        <p:nvSpPr>
          <p:cNvPr id="3" name="Subtitle 2"/>
          <p:cNvSpPr>
            <a:spLocks noGrp="1"/>
          </p:cNvSpPr>
          <p:nvPr>
            <p:ph type="subTitle" idx="1"/>
          </p:nvPr>
        </p:nvSpPr>
        <p:spPr>
          <a:xfrm>
            <a:off x="310203" y="22062"/>
            <a:ext cx="8077200" cy="872363"/>
          </a:xfrm>
        </p:spPr>
        <p:txBody>
          <a:bodyPr>
            <a:normAutofit/>
          </a:bodyPr>
          <a:lstStyle/>
          <a:p>
            <a:r>
              <a:rPr lang="en-US" sz="4000" dirty="0" smtClean="0"/>
              <a:t>Higher Education Workshop Topics</a:t>
            </a:r>
            <a:endParaRPr lang="en-US" sz="4000" dirty="0"/>
          </a:p>
        </p:txBody>
      </p:sp>
    </p:spTree>
    <p:extLst>
      <p:ext uri="{BB962C8B-B14F-4D97-AF65-F5344CB8AC3E}">
        <p14:creationId xmlns:p14="http://schemas.microsoft.com/office/powerpoint/2010/main" val="9078276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
            </a:r>
            <a:br>
              <a:rPr lang="en-US" sz="3200" dirty="0" smtClean="0"/>
            </a:b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Career </a:t>
            </a:r>
            <a:r>
              <a:rPr lang="en-US" sz="4000" dirty="0"/>
              <a:t>/Personality Congruence</a:t>
            </a:r>
            <a:br>
              <a:rPr lang="en-US" sz="4000" dirty="0"/>
            </a:br>
            <a:r>
              <a:rPr lang="en-US" sz="4000" dirty="0"/>
              <a:t>	”Am I in the right degree program?”</a:t>
            </a:r>
          </a:p>
        </p:txBody>
      </p:sp>
      <p:sp>
        <p:nvSpPr>
          <p:cNvPr id="4" name="Title 1"/>
          <p:cNvSpPr txBox="1">
            <a:spLocks/>
          </p:cNvSpPr>
          <p:nvPr/>
        </p:nvSpPr>
        <p:spPr>
          <a:xfrm>
            <a:off x="734115" y="1238026"/>
            <a:ext cx="8077200" cy="5605806"/>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3200" dirty="0" smtClean="0"/>
              <a:t/>
            </a:r>
            <a:br>
              <a:rPr lang="en-US" sz="3200" dirty="0" smtClean="0"/>
            </a:br>
            <a:r>
              <a:rPr lang="en-US" sz="3200" dirty="0" smtClean="0"/>
              <a:t>Personality Theory </a:t>
            </a:r>
            <a:endParaRPr lang="en-US" sz="3200" dirty="0"/>
          </a:p>
        </p:txBody>
      </p:sp>
    </p:spTree>
    <p:extLst>
      <p:ext uri="{BB962C8B-B14F-4D97-AF65-F5344CB8AC3E}">
        <p14:creationId xmlns:p14="http://schemas.microsoft.com/office/powerpoint/2010/main" val="23329681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pPr algn="ctr"/>
            <a:r>
              <a:rPr lang="en-US" sz="3200" dirty="0" smtClean="0"/>
              <a:t>Literature:</a:t>
            </a:r>
            <a:br>
              <a:rPr lang="en-US" sz="3200" dirty="0" smtClean="0"/>
            </a:br>
            <a:r>
              <a:rPr lang="en-US" sz="3200" dirty="0" smtClean="0"/>
              <a:t>Incremental </a:t>
            </a:r>
            <a:r>
              <a:rPr lang="en-US" sz="3200" dirty="0"/>
              <a:t>Validity of the Myers-Briggs Type Indicator in Predicting Academic Major Selection of Undecided University Students </a:t>
            </a:r>
            <a:r>
              <a:rPr lang="en-US" sz="2800" b="0" dirty="0">
                <a:solidFill>
                  <a:schemeClr val="tx1"/>
                </a:solidFill>
              </a:rPr>
              <a:t>Chad A. </a:t>
            </a:r>
            <a:r>
              <a:rPr lang="en-US" sz="2800" b="0" dirty="0" err="1">
                <a:solidFill>
                  <a:schemeClr val="tx1"/>
                </a:solidFill>
              </a:rPr>
              <a:t>Pulver</a:t>
            </a:r>
            <a:r>
              <a:rPr lang="en-US" sz="2800" b="0" dirty="0">
                <a:solidFill>
                  <a:schemeClr val="tx1"/>
                </a:solidFill>
              </a:rPr>
              <a:t> and Kevin R. Kelly</a:t>
            </a:r>
            <a:br>
              <a:rPr lang="en-US" sz="2800" b="0" dirty="0">
                <a:solidFill>
                  <a:schemeClr val="tx1"/>
                </a:solidFill>
              </a:rPr>
            </a:br>
            <a:r>
              <a:rPr lang="en-US" sz="2800" b="0" i="1" dirty="0">
                <a:solidFill>
                  <a:schemeClr val="tx1"/>
                </a:solidFill>
              </a:rPr>
              <a:t>Journal of Career Assessment </a:t>
            </a:r>
            <a:r>
              <a:rPr lang="en-US" sz="2800" b="0" dirty="0">
                <a:solidFill>
                  <a:schemeClr val="tx1"/>
                </a:solidFill>
              </a:rPr>
              <a:t>2008 16: 441 originally published online 30 May 2008</a:t>
            </a:r>
            <a:endParaRPr lang="en-US" sz="2800" dirty="0">
              <a:solidFill>
                <a:schemeClr val="tx1"/>
              </a:solidFill>
            </a:endParaRPr>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Career </a:t>
            </a:r>
            <a:r>
              <a:rPr lang="en-US" sz="4000" dirty="0"/>
              <a:t>/Personality Congruence</a:t>
            </a:r>
            <a:br>
              <a:rPr lang="en-US" sz="4000" dirty="0"/>
            </a:br>
            <a:r>
              <a:rPr lang="en-US" sz="4000" dirty="0"/>
              <a:t>	”Am I in the right degree program?”</a:t>
            </a:r>
          </a:p>
        </p:txBody>
      </p:sp>
      <p:sp>
        <p:nvSpPr>
          <p:cNvPr id="4" name="Title 1"/>
          <p:cNvSpPr txBox="1">
            <a:spLocks/>
          </p:cNvSpPr>
          <p:nvPr/>
        </p:nvSpPr>
        <p:spPr>
          <a:xfrm>
            <a:off x="734115" y="1238026"/>
            <a:ext cx="8077200" cy="5605806"/>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3200" dirty="0" smtClean="0"/>
              <a:t/>
            </a:r>
            <a:br>
              <a:rPr lang="en-US" sz="3200" dirty="0" smtClean="0"/>
            </a:br>
            <a:endParaRPr lang="en-US" sz="3200" dirty="0"/>
          </a:p>
        </p:txBody>
      </p:sp>
    </p:spTree>
    <p:extLst>
      <p:ext uri="{BB962C8B-B14F-4D97-AF65-F5344CB8AC3E}">
        <p14:creationId xmlns:p14="http://schemas.microsoft.com/office/powerpoint/2010/main" val="125902492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94426"/>
            <a:ext cx="8077200" cy="4868324"/>
          </a:xfrm>
        </p:spPr>
        <p:txBody>
          <a:bodyPr>
            <a:normAutofit fontScale="90000"/>
          </a:bodyPr>
          <a:lstStyle/>
          <a:p>
            <a:pPr algn="ctr">
              <a:lnSpc>
                <a:spcPct val="140000"/>
              </a:lnSpc>
            </a:pPr>
            <a:r>
              <a:rPr lang="en-US" sz="2800" b="0" dirty="0" smtClean="0"/>
              <a:t>1.</a:t>
            </a:r>
            <a:r>
              <a:rPr lang="en-US" sz="2800" b="0" dirty="0" smtClean="0">
                <a:hlinkClick r:id="rId3"/>
              </a:rPr>
              <a:t>http://www.humanmetrics.com/cgi-win/JTypes2.asp</a:t>
            </a:r>
            <a:r>
              <a:rPr lang="en-US" sz="2800" b="0" dirty="0" smtClean="0"/>
              <a:t/>
            </a:r>
            <a:br>
              <a:rPr lang="en-US" sz="2800" b="0" dirty="0" smtClean="0"/>
            </a:br>
            <a:r>
              <a:rPr lang="en-US" sz="2800" b="0" dirty="0" smtClean="0"/>
              <a:t>  2.  Generate and record the formula of your Jung</a:t>
            </a:r>
            <a:r>
              <a:rPr lang="en-US" sz="2800" b="0" dirty="0"/>
              <a:t>/</a:t>
            </a:r>
            <a:r>
              <a:rPr lang="en-US" sz="2800" b="0" dirty="0" smtClean="0"/>
              <a:t>Meyers typology and strengths and preferences.</a:t>
            </a:r>
            <a:br>
              <a:rPr lang="en-US" sz="2800" b="0" dirty="0" smtClean="0"/>
            </a:br>
            <a:r>
              <a:rPr lang="en-US" sz="2800" b="0" dirty="0" smtClean="0"/>
              <a:t>3.  Compare your typology with your group/ partner.</a:t>
            </a:r>
            <a:br>
              <a:rPr lang="en-US" sz="2800" b="0" dirty="0" smtClean="0"/>
            </a:br>
            <a:r>
              <a:rPr lang="en-US" sz="2800" b="0" dirty="0" smtClean="0"/>
              <a:t>4.  Discuss possible career options that are suitable to your personality types, strengths, and preferences:</a:t>
            </a:r>
            <a:br>
              <a:rPr lang="en-US" sz="2800" b="0" dirty="0" smtClean="0"/>
            </a:br>
            <a:r>
              <a:rPr lang="en-US" sz="2800" b="0" dirty="0"/>
              <a:t>	</a:t>
            </a:r>
            <a:r>
              <a:rPr lang="en-US" sz="2800" b="0" dirty="0" smtClean="0"/>
              <a:t>-  Which careers are most congruent with your 	typology?</a:t>
            </a:r>
            <a:br>
              <a:rPr lang="en-US" sz="2800" b="0" dirty="0" smtClean="0"/>
            </a:br>
            <a:r>
              <a:rPr lang="en-US" sz="2800" b="0" dirty="0"/>
              <a:t>	</a:t>
            </a:r>
            <a:r>
              <a:rPr lang="en-US" sz="2800" b="0" dirty="0" smtClean="0"/>
              <a:t>- What is your current career path or major?</a:t>
            </a:r>
            <a:br>
              <a:rPr lang="en-US" sz="2800" b="0" dirty="0" smtClean="0"/>
            </a:br>
            <a:r>
              <a:rPr lang="en-US" sz="2800" b="0" dirty="0" smtClean="0"/>
              <a:t>- What have you learned from this experience?</a:t>
            </a:r>
            <a:endParaRPr lang="en-US" sz="2800" b="0" dirty="0"/>
          </a:p>
        </p:txBody>
      </p:sp>
      <p:sp>
        <p:nvSpPr>
          <p:cNvPr id="3" name="Subtitle 2"/>
          <p:cNvSpPr>
            <a:spLocks noGrp="1"/>
          </p:cNvSpPr>
          <p:nvPr>
            <p:ph type="subTitle" idx="1"/>
          </p:nvPr>
        </p:nvSpPr>
        <p:spPr>
          <a:xfrm>
            <a:off x="310203" y="22062"/>
            <a:ext cx="8077200" cy="872363"/>
          </a:xfrm>
        </p:spPr>
        <p:txBody>
          <a:bodyPr>
            <a:normAutofit/>
          </a:bodyPr>
          <a:lstStyle/>
          <a:p>
            <a:r>
              <a:rPr lang="en-US" sz="4000" dirty="0" smtClean="0"/>
              <a:t>Personality Assessment Directions</a:t>
            </a:r>
            <a:endParaRPr lang="en-US" sz="4000" dirty="0"/>
          </a:p>
        </p:txBody>
      </p:sp>
      <p:sp>
        <p:nvSpPr>
          <p:cNvPr id="4" name="Title 1"/>
          <p:cNvSpPr txBox="1">
            <a:spLocks/>
          </p:cNvSpPr>
          <p:nvPr/>
        </p:nvSpPr>
        <p:spPr>
          <a:xfrm>
            <a:off x="734115" y="1058333"/>
            <a:ext cx="8077200" cy="5785499"/>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sz="3200" dirty="0"/>
          </a:p>
        </p:txBody>
      </p:sp>
    </p:spTree>
    <p:extLst>
      <p:ext uri="{BB962C8B-B14F-4D97-AF65-F5344CB8AC3E}">
        <p14:creationId xmlns:p14="http://schemas.microsoft.com/office/powerpoint/2010/main" val="3067989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The Myers Briggs Test and Jungian Typology</a:t>
            </a:r>
            <a:br>
              <a:rPr lang="en-US" sz="3200" dirty="0" smtClean="0"/>
            </a:br>
            <a:r>
              <a:rPr lang="en-US" sz="3200" dirty="0"/>
              <a:t/>
            </a:r>
            <a:br>
              <a:rPr lang="en-US" sz="3200" dirty="0"/>
            </a:br>
            <a:r>
              <a:rPr lang="en-US" sz="3200" dirty="0" smtClean="0"/>
              <a:t>Examples</a:t>
            </a:r>
            <a:br>
              <a:rPr lang="en-US" sz="3200" dirty="0" smtClean="0"/>
            </a:br>
            <a:r>
              <a:rPr lang="en-US" sz="3200" dirty="0"/>
              <a:t/>
            </a:r>
            <a:br>
              <a:rPr lang="en-US" sz="3200" dirty="0"/>
            </a:br>
            <a:r>
              <a:rPr lang="en-US" sz="3200" dirty="0" smtClean="0">
                <a:hlinkClick r:id="rId3"/>
              </a:rPr>
              <a:t>Personality Type Results</a:t>
            </a:r>
            <a:r>
              <a:rPr lang="en-US" sz="3200" dirty="0" smtClean="0"/>
              <a:t/>
            </a:r>
            <a:br>
              <a:rPr lang="en-US" sz="3200" dirty="0" smtClean="0"/>
            </a:br>
            <a:r>
              <a:rPr lang="en-US" sz="3200" dirty="0" smtClean="0">
                <a:hlinkClick r:id="rId4"/>
              </a:rPr>
              <a:t>Career Fields</a:t>
            </a:r>
            <a:r>
              <a:rPr lang="en-US" sz="3200" dirty="0" smtClean="0"/>
              <a:t/>
            </a:r>
            <a:br>
              <a:rPr lang="en-US" sz="3200" dirty="0" smtClean="0"/>
            </a:br>
            <a:r>
              <a:rPr lang="en-US" sz="3200" dirty="0" smtClean="0">
                <a:hlinkClick r:id="rId5"/>
              </a:rPr>
              <a:t>Keirsey</a:t>
            </a:r>
            <a:r>
              <a:rPr lang="en-US" sz="3200" smtClean="0">
                <a:hlinkClick r:id="rId5"/>
              </a:rPr>
              <a:t> type</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Career </a:t>
            </a:r>
            <a:r>
              <a:rPr lang="en-US" sz="4000" dirty="0"/>
              <a:t>/Personality Congruence</a:t>
            </a:r>
            <a:br>
              <a:rPr lang="en-US" sz="4000" dirty="0"/>
            </a:br>
            <a:r>
              <a:rPr lang="en-US" sz="4000" dirty="0"/>
              <a:t>	”Am I in the right degree program?”</a:t>
            </a:r>
          </a:p>
        </p:txBody>
      </p:sp>
      <p:sp>
        <p:nvSpPr>
          <p:cNvPr id="4" name="Title 1"/>
          <p:cNvSpPr txBox="1">
            <a:spLocks/>
          </p:cNvSpPr>
          <p:nvPr/>
        </p:nvSpPr>
        <p:spPr>
          <a:xfrm>
            <a:off x="734115" y="1238026"/>
            <a:ext cx="8077200" cy="5605806"/>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3200" dirty="0" smtClean="0"/>
              <a:t/>
            </a:r>
            <a:br>
              <a:rPr lang="en-US" sz="3200" dirty="0" smtClean="0"/>
            </a:br>
            <a:endParaRPr lang="en-US" sz="3200" dirty="0"/>
          </a:p>
        </p:txBody>
      </p:sp>
    </p:spTree>
    <p:extLst>
      <p:ext uri="{BB962C8B-B14F-4D97-AF65-F5344CB8AC3E}">
        <p14:creationId xmlns:p14="http://schemas.microsoft.com/office/powerpoint/2010/main" val="362230766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The Myers Briggs Test and Jungian Typology</a:t>
            </a:r>
            <a:br>
              <a:rPr lang="en-US" sz="3200" dirty="0" smtClean="0"/>
            </a:br>
            <a:r>
              <a:rPr lang="en-US" sz="3200" dirty="0"/>
              <a:t/>
            </a:r>
            <a:br>
              <a:rPr lang="en-US" sz="3200" dirty="0"/>
            </a:br>
            <a:r>
              <a:rPr lang="en-US" sz="3200" dirty="0" smtClean="0"/>
              <a:t>Research career options using the BLS Occupational Outlook Handbook.</a:t>
            </a:r>
            <a:br>
              <a:rPr lang="en-US" sz="3200" dirty="0" smtClean="0"/>
            </a:br>
            <a:r>
              <a:rPr lang="en-US" sz="3200" dirty="0"/>
              <a:t/>
            </a:r>
            <a:br>
              <a:rPr lang="en-US" sz="3200" dirty="0"/>
            </a:b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Career </a:t>
            </a:r>
            <a:r>
              <a:rPr lang="en-US" sz="4000" dirty="0"/>
              <a:t>/Personality Congruence</a:t>
            </a:r>
            <a:br>
              <a:rPr lang="en-US" sz="4000" dirty="0"/>
            </a:br>
            <a:r>
              <a:rPr lang="en-US" sz="4000" dirty="0"/>
              <a:t>	”Am I in the right degree program?”</a:t>
            </a:r>
          </a:p>
        </p:txBody>
      </p:sp>
      <p:sp>
        <p:nvSpPr>
          <p:cNvPr id="4" name="Title 1"/>
          <p:cNvSpPr txBox="1">
            <a:spLocks/>
          </p:cNvSpPr>
          <p:nvPr/>
        </p:nvSpPr>
        <p:spPr>
          <a:xfrm>
            <a:off x="734115" y="1238026"/>
            <a:ext cx="8077200" cy="5605806"/>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3200" dirty="0" smtClean="0"/>
              <a:t/>
            </a:r>
            <a:br>
              <a:rPr lang="en-US" sz="3200" dirty="0" smtClean="0"/>
            </a:br>
            <a:endParaRPr lang="en-US" sz="3200" dirty="0"/>
          </a:p>
        </p:txBody>
      </p:sp>
    </p:spTree>
    <p:extLst>
      <p:ext uri="{BB962C8B-B14F-4D97-AF65-F5344CB8AC3E}">
        <p14:creationId xmlns:p14="http://schemas.microsoft.com/office/powerpoint/2010/main" val="34956623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
            </a:r>
            <a:br>
              <a:rPr lang="en-US" sz="3200" dirty="0" smtClean="0"/>
            </a:br>
            <a:r>
              <a:rPr lang="en-US" sz="3200" dirty="0" smtClean="0"/>
              <a:t>1. </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Job Trends &amp; Future Predictions</a:t>
            </a:r>
            <a:br>
              <a:rPr lang="en-US" sz="4000" dirty="0" smtClean="0"/>
            </a:br>
            <a:r>
              <a:rPr lang="en-US" sz="4000" dirty="0" smtClean="0"/>
              <a:t>	”Will there be jobs in my field?”</a:t>
            </a:r>
            <a:endParaRPr lang="en-US" sz="4000" dirty="0"/>
          </a:p>
        </p:txBody>
      </p:sp>
    </p:spTree>
    <p:extLst>
      <p:ext uri="{BB962C8B-B14F-4D97-AF65-F5344CB8AC3E}">
        <p14:creationId xmlns:p14="http://schemas.microsoft.com/office/powerpoint/2010/main" val="223193467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81</TotalTime>
  <Words>254</Words>
  <Application>Microsoft Macintosh PowerPoint</Application>
  <PresentationFormat>On-screen Show (4:3)</PresentationFormat>
  <Paragraphs>52</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Higher Education Workshop</vt:lpstr>
      <vt:lpstr>The purpose of this on-going workshop:  1.  Increase student awareness of career counseling services available to them. 2.  Educate students of various aspects of career exploration and preparedness. 3.Schedule 1:1 student counselor sessions  4.  Increase student retention</vt:lpstr>
      <vt:lpstr>Angela-- Career /Personality Congruence  ”Am I in the right degree program?”  Stesha– Job trends &amp; Future Predictions  ”Will there be jobs in my field?”  Brittany-  Resume building &amp; Interview Skills  - “How do I get my dream job?”   Kofi-  The College to Work Transition  - “How do I go from being a student to an employee”?</vt:lpstr>
      <vt:lpstr> </vt:lpstr>
      <vt:lpstr>Literature: Incremental Validity of the Myers-Briggs Type Indicator in Predicting Academic Major Selection of Undecided University Students Chad A. Pulver and Kevin R. Kelly Journal of Career Assessment 2008 16: 441 originally published online 30 May 2008</vt:lpstr>
      <vt:lpstr>1.http://www.humanmetrics.com/cgi-win/JTypes2.asp   2.  Generate and record the formula of your Jung/Meyers typology and strengths and preferences. 3.  Compare your typology with your group/ partner. 4.  Discuss possible career options that are suitable to your personality types, strengths, and preferences:  -  Which careers are most congruent with your  typology?  - What is your current career path or major? - What have you learned from this experience?</vt:lpstr>
      <vt:lpstr>The Myers Briggs Test and Jungian Typology  Examples  Personality Type Results Career Fields Keirsey type</vt:lpstr>
      <vt:lpstr>The Myers Briggs Test and Jungian Typology  Research career options using the BLS Occupational Outlook Handbook.  </vt:lpstr>
      <vt:lpstr> 1. </vt:lpstr>
      <vt:lpstr>1</vt:lpstr>
      <vt:lpstr>1</vt:lpstr>
      <vt:lpstr>Students please sign up for a session with your counselor to continue the career counseling process.</vt:lpstr>
    </vt:vector>
  </TitlesOfParts>
  <Company>KAMBIC KAMERA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Workshop</dc:title>
  <dc:creator>Angela Houseknecht</dc:creator>
  <cp:lastModifiedBy>Angela Houseknecht</cp:lastModifiedBy>
  <cp:revision>10</cp:revision>
  <dcterms:created xsi:type="dcterms:W3CDTF">2011-11-16T23:07:19Z</dcterms:created>
  <dcterms:modified xsi:type="dcterms:W3CDTF">2011-11-29T18:21:45Z</dcterms:modified>
</cp:coreProperties>
</file>