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sldIdLst>
    <p:sldId id="256" r:id="rId2"/>
    <p:sldId id="258" r:id="rId3"/>
    <p:sldId id="286" r:id="rId4"/>
    <p:sldId id="290" r:id="rId5"/>
    <p:sldId id="287" r:id="rId6"/>
    <p:sldId id="312" r:id="rId7"/>
    <p:sldId id="289" r:id="rId8"/>
    <p:sldId id="310" r:id="rId9"/>
    <p:sldId id="291" r:id="rId10"/>
    <p:sldId id="257" r:id="rId11"/>
    <p:sldId id="260" r:id="rId12"/>
    <p:sldId id="276" r:id="rId13"/>
    <p:sldId id="282" r:id="rId14"/>
    <p:sldId id="284" r:id="rId15"/>
    <p:sldId id="279" r:id="rId16"/>
    <p:sldId id="280" r:id="rId17"/>
    <p:sldId id="311" r:id="rId18"/>
    <p:sldId id="263" r:id="rId19"/>
    <p:sldId id="277" r:id="rId20"/>
    <p:sldId id="315" r:id="rId21"/>
    <p:sldId id="317" r:id="rId22"/>
    <p:sldId id="316" r:id="rId23"/>
    <p:sldId id="318" r:id="rId24"/>
    <p:sldId id="298" r:id="rId25"/>
    <p:sldId id="319" r:id="rId26"/>
    <p:sldId id="320" r:id="rId27"/>
    <p:sldId id="321" r:id="rId28"/>
    <p:sldId id="322" r:id="rId29"/>
    <p:sldId id="323" r:id="rId30"/>
    <p:sldId id="324" r:id="rId31"/>
    <p:sldId id="325" r:id="rId32"/>
    <p:sldId id="326" r:id="rId33"/>
    <p:sldId id="327" r:id="rId34"/>
    <p:sldId id="328" r:id="rId35"/>
    <p:sldId id="329" r:id="rId36"/>
    <p:sldId id="330" r:id="rId37"/>
    <p:sldId id="331" r:id="rId38"/>
    <p:sldId id="332" r:id="rId39"/>
    <p:sldId id="333" r:id="rId40"/>
    <p:sldId id="334" r:id="rId41"/>
    <p:sldId id="335" r:id="rId42"/>
    <p:sldId id="336" r:id="rId43"/>
    <p:sldId id="261" r:id="rId44"/>
    <p:sldId id="278" r:id="rId45"/>
    <p:sldId id="268" r:id="rId46"/>
    <p:sldId id="285" r:id="rId47"/>
    <p:sldId id="275" r:id="rId48"/>
    <p:sldId id="309" r:id="rId49"/>
    <p:sldId id="337" r:id="rId50"/>
    <p:sldId id="338"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FF99"/>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29" autoAdjust="0"/>
    <p:restoredTop sz="77848" autoAdjust="0"/>
  </p:normalViewPr>
  <p:slideViewPr>
    <p:cSldViewPr snapToGrid="0" snapToObjects="1">
      <p:cViewPr varScale="1">
        <p:scale>
          <a:sx n="59" d="100"/>
          <a:sy n="59" d="100"/>
        </p:scale>
        <p:origin x="-1416"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notesMaster" Target="notesMasters/notesMaster1.xml"/><Relationship Id="rId53" Type="http://schemas.openxmlformats.org/officeDocument/2006/relationships/printerSettings" Target="printerSettings/printerSettings1.bin"/><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8B3867-37B6-5841-9F12-B91EA781D19E}" type="doc">
      <dgm:prSet loTypeId="urn:microsoft.com/office/officeart/2005/8/layout/process4" loCatId="" qsTypeId="urn:microsoft.com/office/officeart/2005/8/quickstyle/simple4" qsCatId="simple" csTypeId="urn:microsoft.com/office/officeart/2005/8/colors/accent1_2" csCatId="accent1" phldr="1"/>
      <dgm:spPr/>
      <dgm:t>
        <a:bodyPr/>
        <a:lstStyle/>
        <a:p>
          <a:endParaRPr lang="en-US"/>
        </a:p>
      </dgm:t>
    </dgm:pt>
    <dgm:pt modelId="{146018D1-CF88-E047-9FF7-C23C149266D2}">
      <dgm:prSet phldrT="[Text]" custT="1"/>
      <dgm:spPr/>
      <dgm:t>
        <a:bodyPr/>
        <a:lstStyle/>
        <a:p>
          <a:r>
            <a:rPr lang="en-US" sz="2800" b="0" dirty="0" smtClean="0"/>
            <a:t>1.  Introduction brunch</a:t>
          </a:r>
          <a:r>
            <a:rPr lang="en-US" sz="2800" b="0" baseline="0" dirty="0" smtClean="0"/>
            <a:t> &amp; “Who am I?”</a:t>
          </a:r>
          <a:endParaRPr lang="en-US" sz="2800" b="0" dirty="0"/>
        </a:p>
      </dgm:t>
    </dgm:pt>
    <dgm:pt modelId="{65E8274D-034C-A54F-871C-0961235E2A62}" type="parTrans" cxnId="{03587A40-0F61-4346-98F9-ED7FE2E103D2}">
      <dgm:prSet/>
      <dgm:spPr/>
      <dgm:t>
        <a:bodyPr/>
        <a:lstStyle/>
        <a:p>
          <a:endParaRPr lang="en-US"/>
        </a:p>
      </dgm:t>
    </dgm:pt>
    <dgm:pt modelId="{03E1B54F-AF9B-2548-9BFA-2BBA97D31404}" type="sibTrans" cxnId="{03587A40-0F61-4346-98F9-ED7FE2E103D2}">
      <dgm:prSet/>
      <dgm:spPr/>
      <dgm:t>
        <a:bodyPr/>
        <a:lstStyle/>
        <a:p>
          <a:endParaRPr lang="en-US"/>
        </a:p>
      </dgm:t>
    </dgm:pt>
    <dgm:pt modelId="{ADEC795B-5CE5-C949-B51C-521DA5F52DD8}">
      <dgm:prSet phldrT="[Text]"/>
      <dgm:spPr/>
      <dgm:t>
        <a:bodyPr/>
        <a:lstStyle/>
        <a:p>
          <a:r>
            <a:rPr lang="en-US" dirty="0" smtClean="0"/>
            <a:t> 11:00 am</a:t>
          </a:r>
          <a:endParaRPr lang="en-US" dirty="0"/>
        </a:p>
      </dgm:t>
    </dgm:pt>
    <dgm:pt modelId="{F56013DE-9E11-9344-ABC8-4CD43E5E1313}" type="parTrans" cxnId="{ED38EAFC-FBB0-0042-8105-21C46BE71C5F}">
      <dgm:prSet/>
      <dgm:spPr/>
      <dgm:t>
        <a:bodyPr/>
        <a:lstStyle/>
        <a:p>
          <a:endParaRPr lang="en-US"/>
        </a:p>
      </dgm:t>
    </dgm:pt>
    <dgm:pt modelId="{2D2F48FD-A270-6643-AF1B-78F237AFE7FE}" type="sibTrans" cxnId="{ED38EAFC-FBB0-0042-8105-21C46BE71C5F}">
      <dgm:prSet/>
      <dgm:spPr/>
      <dgm:t>
        <a:bodyPr/>
        <a:lstStyle/>
        <a:p>
          <a:endParaRPr lang="en-US"/>
        </a:p>
      </dgm:t>
    </dgm:pt>
    <dgm:pt modelId="{70CCCDE3-5CF1-5B4D-900C-9AFA7177ECEC}">
      <dgm:prSet phldrT="[Text]"/>
      <dgm:spPr/>
      <dgm:t>
        <a:bodyPr/>
        <a:lstStyle/>
        <a:p>
          <a:r>
            <a:rPr lang="en-US" dirty="0" smtClean="0"/>
            <a:t>-  11:40 am</a:t>
          </a:r>
          <a:endParaRPr lang="en-US" dirty="0"/>
        </a:p>
      </dgm:t>
    </dgm:pt>
    <dgm:pt modelId="{D87C90CF-85B5-6E45-972F-BAEAEF532699}" type="parTrans" cxnId="{A7D83A68-C874-194F-B778-77FC28D15415}">
      <dgm:prSet/>
      <dgm:spPr/>
      <dgm:t>
        <a:bodyPr/>
        <a:lstStyle/>
        <a:p>
          <a:endParaRPr lang="en-US"/>
        </a:p>
      </dgm:t>
    </dgm:pt>
    <dgm:pt modelId="{50A073FF-BDDD-DE4A-A86F-4E1CC232ED5D}" type="sibTrans" cxnId="{A7D83A68-C874-194F-B778-77FC28D15415}">
      <dgm:prSet/>
      <dgm:spPr/>
      <dgm:t>
        <a:bodyPr/>
        <a:lstStyle/>
        <a:p>
          <a:endParaRPr lang="en-US"/>
        </a:p>
      </dgm:t>
    </dgm:pt>
    <dgm:pt modelId="{0DF4F71A-57BB-2645-BAE3-8899A9CB3449}">
      <dgm:prSet phldrT="[Text]" custT="1"/>
      <dgm:spPr/>
      <dgm:t>
        <a:bodyPr/>
        <a:lstStyle/>
        <a:p>
          <a:r>
            <a:rPr lang="en-US" sz="2800" b="0" dirty="0" smtClean="0"/>
            <a:t>2.  “How</a:t>
          </a:r>
          <a:r>
            <a:rPr lang="en-US" sz="2800" b="0" baseline="0" dirty="0" smtClean="0"/>
            <a:t> do I get my dream job?” &amp; “Will there be jobs in my field?”</a:t>
          </a:r>
          <a:endParaRPr lang="en-US" sz="2800" b="0" dirty="0"/>
        </a:p>
      </dgm:t>
    </dgm:pt>
    <dgm:pt modelId="{A0FE0802-5CFD-6D43-9ADA-13FFBC5F7128}" type="parTrans" cxnId="{636B2F51-2CEB-B042-AFAA-E5F0A3B04F69}">
      <dgm:prSet/>
      <dgm:spPr/>
      <dgm:t>
        <a:bodyPr/>
        <a:lstStyle/>
        <a:p>
          <a:endParaRPr lang="en-US"/>
        </a:p>
      </dgm:t>
    </dgm:pt>
    <dgm:pt modelId="{1CA5A210-FC31-8845-8977-D98044457574}" type="sibTrans" cxnId="{636B2F51-2CEB-B042-AFAA-E5F0A3B04F69}">
      <dgm:prSet/>
      <dgm:spPr/>
      <dgm:t>
        <a:bodyPr/>
        <a:lstStyle/>
        <a:p>
          <a:endParaRPr lang="en-US"/>
        </a:p>
      </dgm:t>
    </dgm:pt>
    <dgm:pt modelId="{CCE47558-07EC-7F4E-BC9C-6B4854C842FF}">
      <dgm:prSet phldrT="[Text]"/>
      <dgm:spPr/>
      <dgm:t>
        <a:bodyPr/>
        <a:lstStyle/>
        <a:p>
          <a:r>
            <a:rPr lang="en-US" dirty="0" smtClean="0"/>
            <a:t>11:40 pm -</a:t>
          </a:r>
          <a:endParaRPr lang="en-US" dirty="0"/>
        </a:p>
      </dgm:t>
    </dgm:pt>
    <dgm:pt modelId="{4BBB2982-E234-7241-9806-B52096D95CBE}" type="parTrans" cxnId="{CBF28F24-C092-4449-B669-265ADA01D34A}">
      <dgm:prSet/>
      <dgm:spPr/>
      <dgm:t>
        <a:bodyPr/>
        <a:lstStyle/>
        <a:p>
          <a:endParaRPr lang="en-US"/>
        </a:p>
      </dgm:t>
    </dgm:pt>
    <dgm:pt modelId="{C9184C9F-2F0F-D24A-8844-3E8EA762641A}" type="sibTrans" cxnId="{CBF28F24-C092-4449-B669-265ADA01D34A}">
      <dgm:prSet/>
      <dgm:spPr/>
      <dgm:t>
        <a:bodyPr/>
        <a:lstStyle/>
        <a:p>
          <a:endParaRPr lang="en-US"/>
        </a:p>
      </dgm:t>
    </dgm:pt>
    <dgm:pt modelId="{19A65E5C-D55A-C042-8255-DF292DC70C95}">
      <dgm:prSet phldrT="[Text]"/>
      <dgm:spPr/>
      <dgm:t>
        <a:bodyPr/>
        <a:lstStyle/>
        <a:p>
          <a:r>
            <a:rPr lang="en-US" dirty="0" smtClean="0"/>
            <a:t>12:30 pm (10 min break)</a:t>
          </a:r>
          <a:endParaRPr lang="en-US" dirty="0"/>
        </a:p>
      </dgm:t>
    </dgm:pt>
    <dgm:pt modelId="{66CCC906-F604-0349-B752-511B0A18AE37}" type="parTrans" cxnId="{9A3414F6-26C9-BE4A-9D79-EB8F01E52523}">
      <dgm:prSet/>
      <dgm:spPr/>
      <dgm:t>
        <a:bodyPr/>
        <a:lstStyle/>
        <a:p>
          <a:endParaRPr lang="en-US"/>
        </a:p>
      </dgm:t>
    </dgm:pt>
    <dgm:pt modelId="{99022073-8B3E-F449-AB34-E1CBC1925810}" type="sibTrans" cxnId="{9A3414F6-26C9-BE4A-9D79-EB8F01E52523}">
      <dgm:prSet/>
      <dgm:spPr/>
      <dgm:t>
        <a:bodyPr/>
        <a:lstStyle/>
        <a:p>
          <a:endParaRPr lang="en-US"/>
        </a:p>
      </dgm:t>
    </dgm:pt>
    <dgm:pt modelId="{4526941D-CEA7-3B4E-9144-8603DCBA42C8}">
      <dgm:prSet phldrT="[Text]" custT="1"/>
      <dgm:spPr/>
      <dgm:t>
        <a:bodyPr/>
        <a:lstStyle/>
        <a:p>
          <a:r>
            <a:rPr lang="en-US" sz="2400" b="0" dirty="0" smtClean="0"/>
            <a:t>3</a:t>
          </a:r>
          <a:r>
            <a:rPr lang="en-US" sz="2800" b="0" dirty="0" smtClean="0"/>
            <a:t>.  “How do I become a successful employee?” &amp; Survey</a:t>
          </a:r>
          <a:endParaRPr lang="en-US" sz="2800" b="0" dirty="0"/>
        </a:p>
      </dgm:t>
    </dgm:pt>
    <dgm:pt modelId="{4A5C84EA-D5DB-AA49-8177-60AA2DE03EF4}" type="parTrans" cxnId="{D3A08E4A-1CF3-AA4F-8800-1BA04FFF89D5}">
      <dgm:prSet/>
      <dgm:spPr/>
      <dgm:t>
        <a:bodyPr/>
        <a:lstStyle/>
        <a:p>
          <a:endParaRPr lang="en-US"/>
        </a:p>
      </dgm:t>
    </dgm:pt>
    <dgm:pt modelId="{56A93CB3-30DD-A24D-A803-9093781C6FBA}" type="sibTrans" cxnId="{D3A08E4A-1CF3-AA4F-8800-1BA04FFF89D5}">
      <dgm:prSet/>
      <dgm:spPr/>
      <dgm:t>
        <a:bodyPr/>
        <a:lstStyle/>
        <a:p>
          <a:endParaRPr lang="en-US"/>
        </a:p>
      </dgm:t>
    </dgm:pt>
    <dgm:pt modelId="{1B4F4833-F816-3346-8EE3-DB8D65868750}">
      <dgm:prSet phldrT="[Text]"/>
      <dgm:spPr/>
      <dgm:t>
        <a:bodyPr/>
        <a:lstStyle/>
        <a:p>
          <a:r>
            <a:rPr lang="en-US" dirty="0" smtClean="0"/>
            <a:t>12:40 -1:00 survey/ conclusion</a:t>
          </a:r>
          <a:endParaRPr lang="en-US" dirty="0"/>
        </a:p>
      </dgm:t>
    </dgm:pt>
    <dgm:pt modelId="{7D0A01B5-3C2C-2041-A7E5-5439E37CBC10}" type="parTrans" cxnId="{87DBC998-63C3-9046-8C5B-CA0AB554EFE8}">
      <dgm:prSet/>
      <dgm:spPr/>
      <dgm:t>
        <a:bodyPr/>
        <a:lstStyle/>
        <a:p>
          <a:endParaRPr lang="en-US"/>
        </a:p>
      </dgm:t>
    </dgm:pt>
    <dgm:pt modelId="{1C842424-58AC-D941-A1B9-E50B7E6C4594}" type="sibTrans" cxnId="{87DBC998-63C3-9046-8C5B-CA0AB554EFE8}">
      <dgm:prSet/>
      <dgm:spPr/>
      <dgm:t>
        <a:bodyPr/>
        <a:lstStyle/>
        <a:p>
          <a:endParaRPr lang="en-US"/>
        </a:p>
      </dgm:t>
    </dgm:pt>
    <dgm:pt modelId="{8CDCB376-6996-1D4D-AC9D-72476ABE3FDE}">
      <dgm:prSet phldrT="[Text]"/>
      <dgm:spPr/>
      <dgm:t>
        <a:bodyPr/>
        <a:lstStyle/>
        <a:p>
          <a:r>
            <a:rPr lang="en-US" dirty="0" smtClean="0"/>
            <a:t>*1:00pm-1:30 pm</a:t>
          </a:r>
          <a:endParaRPr lang="en-US" dirty="0"/>
        </a:p>
      </dgm:t>
    </dgm:pt>
    <dgm:pt modelId="{31053339-9E6D-5645-BC94-671A8D73B15C}" type="parTrans" cxnId="{45B6C51F-C1C3-8840-B23C-C07A5D5A8D12}">
      <dgm:prSet/>
      <dgm:spPr/>
      <dgm:t>
        <a:bodyPr/>
        <a:lstStyle/>
        <a:p>
          <a:endParaRPr lang="en-US"/>
        </a:p>
      </dgm:t>
    </dgm:pt>
    <dgm:pt modelId="{2CAEFCA0-8E28-234A-868B-15CDEC30A436}" type="sibTrans" cxnId="{45B6C51F-C1C3-8840-B23C-C07A5D5A8D12}">
      <dgm:prSet/>
      <dgm:spPr/>
      <dgm:t>
        <a:bodyPr/>
        <a:lstStyle/>
        <a:p>
          <a:endParaRPr lang="en-US"/>
        </a:p>
      </dgm:t>
    </dgm:pt>
    <dgm:pt modelId="{2F084EBE-9BAB-A948-8DC8-CF7F9C32F14D}" type="pres">
      <dgm:prSet presAssocID="{588B3867-37B6-5841-9F12-B91EA781D19E}" presName="Name0" presStyleCnt="0">
        <dgm:presLayoutVars>
          <dgm:dir/>
          <dgm:animLvl val="lvl"/>
          <dgm:resizeHandles val="exact"/>
        </dgm:presLayoutVars>
      </dgm:prSet>
      <dgm:spPr/>
      <dgm:t>
        <a:bodyPr/>
        <a:lstStyle/>
        <a:p>
          <a:endParaRPr lang="en-US"/>
        </a:p>
      </dgm:t>
    </dgm:pt>
    <dgm:pt modelId="{9F2F3928-DD58-0F48-9745-B8B0C6656CE9}" type="pres">
      <dgm:prSet presAssocID="{4526941D-CEA7-3B4E-9144-8603DCBA42C8}" presName="boxAndChildren" presStyleCnt="0"/>
      <dgm:spPr/>
    </dgm:pt>
    <dgm:pt modelId="{3080324E-9A69-AF45-B4A8-B68445FD9509}" type="pres">
      <dgm:prSet presAssocID="{4526941D-CEA7-3B4E-9144-8603DCBA42C8}" presName="parentTextBox" presStyleLbl="node1" presStyleIdx="0" presStyleCnt="3"/>
      <dgm:spPr/>
      <dgm:t>
        <a:bodyPr/>
        <a:lstStyle/>
        <a:p>
          <a:endParaRPr lang="en-US"/>
        </a:p>
      </dgm:t>
    </dgm:pt>
    <dgm:pt modelId="{6AEB5E2B-5139-FA43-9BF3-42D1DFC83B26}" type="pres">
      <dgm:prSet presAssocID="{4526941D-CEA7-3B4E-9144-8603DCBA42C8}" presName="entireBox" presStyleLbl="node1" presStyleIdx="0" presStyleCnt="3" custScaleY="135611" custLinFactNeighborY="-3256"/>
      <dgm:spPr/>
      <dgm:t>
        <a:bodyPr/>
        <a:lstStyle/>
        <a:p>
          <a:endParaRPr lang="en-US"/>
        </a:p>
      </dgm:t>
    </dgm:pt>
    <dgm:pt modelId="{EB89166A-AC9D-6446-9DF4-55A01C703E23}" type="pres">
      <dgm:prSet presAssocID="{4526941D-CEA7-3B4E-9144-8603DCBA42C8}" presName="descendantBox" presStyleCnt="0"/>
      <dgm:spPr/>
    </dgm:pt>
    <dgm:pt modelId="{804A6641-2B5B-1A49-AEEF-74D583D82CF9}" type="pres">
      <dgm:prSet presAssocID="{1B4F4833-F816-3346-8EE3-DB8D65868750}" presName="childTextBox" presStyleLbl="fgAccFollowNode1" presStyleIdx="0" presStyleCnt="6">
        <dgm:presLayoutVars>
          <dgm:bulletEnabled val="1"/>
        </dgm:presLayoutVars>
      </dgm:prSet>
      <dgm:spPr/>
      <dgm:t>
        <a:bodyPr/>
        <a:lstStyle/>
        <a:p>
          <a:endParaRPr lang="en-US"/>
        </a:p>
      </dgm:t>
    </dgm:pt>
    <dgm:pt modelId="{60DABF40-5212-F04F-8FED-C51F5FB5C48D}" type="pres">
      <dgm:prSet presAssocID="{8CDCB376-6996-1D4D-AC9D-72476ABE3FDE}" presName="childTextBox" presStyleLbl="fgAccFollowNode1" presStyleIdx="1" presStyleCnt="6">
        <dgm:presLayoutVars>
          <dgm:bulletEnabled val="1"/>
        </dgm:presLayoutVars>
      </dgm:prSet>
      <dgm:spPr/>
      <dgm:t>
        <a:bodyPr/>
        <a:lstStyle/>
        <a:p>
          <a:endParaRPr lang="en-US"/>
        </a:p>
      </dgm:t>
    </dgm:pt>
    <dgm:pt modelId="{166F6F9E-B6B3-1B44-B23D-668B0FC9ED78}" type="pres">
      <dgm:prSet presAssocID="{1CA5A210-FC31-8845-8977-D98044457574}" presName="sp" presStyleCnt="0"/>
      <dgm:spPr/>
    </dgm:pt>
    <dgm:pt modelId="{372B08DA-2620-5746-8067-4D7588118BC9}" type="pres">
      <dgm:prSet presAssocID="{0DF4F71A-57BB-2645-BAE3-8899A9CB3449}" presName="arrowAndChildren" presStyleCnt="0"/>
      <dgm:spPr/>
    </dgm:pt>
    <dgm:pt modelId="{59BC9929-1D4B-594C-904D-4C4BDEBFC8C4}" type="pres">
      <dgm:prSet presAssocID="{0DF4F71A-57BB-2645-BAE3-8899A9CB3449}" presName="parentTextArrow" presStyleLbl="node1" presStyleIdx="0" presStyleCnt="3"/>
      <dgm:spPr/>
      <dgm:t>
        <a:bodyPr/>
        <a:lstStyle/>
        <a:p>
          <a:endParaRPr lang="en-US"/>
        </a:p>
      </dgm:t>
    </dgm:pt>
    <dgm:pt modelId="{A9BA209C-74A4-174E-8878-BD1CECF8AB40}" type="pres">
      <dgm:prSet presAssocID="{0DF4F71A-57BB-2645-BAE3-8899A9CB3449}" presName="arrow" presStyleLbl="node1" presStyleIdx="1" presStyleCnt="3" custScaleY="124726"/>
      <dgm:spPr/>
      <dgm:t>
        <a:bodyPr/>
        <a:lstStyle/>
        <a:p>
          <a:endParaRPr lang="en-US"/>
        </a:p>
      </dgm:t>
    </dgm:pt>
    <dgm:pt modelId="{6202A572-D210-4F49-AB9F-7761CD181C1C}" type="pres">
      <dgm:prSet presAssocID="{0DF4F71A-57BB-2645-BAE3-8899A9CB3449}" presName="descendantArrow" presStyleCnt="0"/>
      <dgm:spPr/>
    </dgm:pt>
    <dgm:pt modelId="{144B9E9F-E349-184F-8853-67DB594A0CE8}" type="pres">
      <dgm:prSet presAssocID="{CCE47558-07EC-7F4E-BC9C-6B4854C842FF}" presName="childTextArrow" presStyleLbl="fgAccFollowNode1" presStyleIdx="2" presStyleCnt="6">
        <dgm:presLayoutVars>
          <dgm:bulletEnabled val="1"/>
        </dgm:presLayoutVars>
      </dgm:prSet>
      <dgm:spPr/>
      <dgm:t>
        <a:bodyPr/>
        <a:lstStyle/>
        <a:p>
          <a:endParaRPr lang="en-US"/>
        </a:p>
      </dgm:t>
    </dgm:pt>
    <dgm:pt modelId="{F32CCBFE-4284-9F45-814F-B05F3612AD6E}" type="pres">
      <dgm:prSet presAssocID="{19A65E5C-D55A-C042-8255-DF292DC70C95}" presName="childTextArrow" presStyleLbl="fgAccFollowNode1" presStyleIdx="3" presStyleCnt="6">
        <dgm:presLayoutVars>
          <dgm:bulletEnabled val="1"/>
        </dgm:presLayoutVars>
      </dgm:prSet>
      <dgm:spPr/>
      <dgm:t>
        <a:bodyPr/>
        <a:lstStyle/>
        <a:p>
          <a:endParaRPr lang="en-US"/>
        </a:p>
      </dgm:t>
    </dgm:pt>
    <dgm:pt modelId="{4277EC64-E18F-3243-8385-CA1D0B0CC28C}" type="pres">
      <dgm:prSet presAssocID="{03E1B54F-AF9B-2548-9BFA-2BBA97D31404}" presName="sp" presStyleCnt="0"/>
      <dgm:spPr/>
    </dgm:pt>
    <dgm:pt modelId="{9751E97E-077A-E84D-BCD6-FBDC34AB4791}" type="pres">
      <dgm:prSet presAssocID="{146018D1-CF88-E047-9FF7-C23C149266D2}" presName="arrowAndChildren" presStyleCnt="0"/>
      <dgm:spPr/>
    </dgm:pt>
    <dgm:pt modelId="{71A5531B-1BF4-5249-8891-A1D415482A20}" type="pres">
      <dgm:prSet presAssocID="{146018D1-CF88-E047-9FF7-C23C149266D2}" presName="parentTextArrow" presStyleLbl="node1" presStyleIdx="1" presStyleCnt="3"/>
      <dgm:spPr/>
      <dgm:t>
        <a:bodyPr/>
        <a:lstStyle/>
        <a:p>
          <a:endParaRPr lang="en-US"/>
        </a:p>
      </dgm:t>
    </dgm:pt>
    <dgm:pt modelId="{FF8AA751-BD81-9043-8005-B23534C2C9A1}" type="pres">
      <dgm:prSet presAssocID="{146018D1-CF88-E047-9FF7-C23C149266D2}" presName="arrow" presStyleLbl="node1" presStyleIdx="2" presStyleCnt="3" custLinFactNeighborX="5238" custLinFactNeighborY="-19170"/>
      <dgm:spPr/>
      <dgm:t>
        <a:bodyPr/>
        <a:lstStyle/>
        <a:p>
          <a:endParaRPr lang="en-US"/>
        </a:p>
      </dgm:t>
    </dgm:pt>
    <dgm:pt modelId="{6222850A-75B7-9649-AD33-A381512E5BFD}" type="pres">
      <dgm:prSet presAssocID="{146018D1-CF88-E047-9FF7-C23C149266D2}" presName="descendantArrow" presStyleCnt="0"/>
      <dgm:spPr/>
    </dgm:pt>
    <dgm:pt modelId="{C3C7F680-EEB8-EE47-B27A-A84A499B3E3E}" type="pres">
      <dgm:prSet presAssocID="{ADEC795B-5CE5-C949-B51C-521DA5F52DD8}" presName="childTextArrow" presStyleLbl="fgAccFollowNode1" presStyleIdx="4" presStyleCnt="6">
        <dgm:presLayoutVars>
          <dgm:bulletEnabled val="1"/>
        </dgm:presLayoutVars>
      </dgm:prSet>
      <dgm:spPr/>
      <dgm:t>
        <a:bodyPr/>
        <a:lstStyle/>
        <a:p>
          <a:endParaRPr lang="en-US"/>
        </a:p>
      </dgm:t>
    </dgm:pt>
    <dgm:pt modelId="{3D9415FD-9F35-4B48-84A8-0EA9BCEA41EA}" type="pres">
      <dgm:prSet presAssocID="{70CCCDE3-5CF1-5B4D-900C-9AFA7177ECEC}" presName="childTextArrow" presStyleLbl="fgAccFollowNode1" presStyleIdx="5" presStyleCnt="6">
        <dgm:presLayoutVars>
          <dgm:bulletEnabled val="1"/>
        </dgm:presLayoutVars>
      </dgm:prSet>
      <dgm:spPr/>
      <dgm:t>
        <a:bodyPr/>
        <a:lstStyle/>
        <a:p>
          <a:endParaRPr lang="en-US"/>
        </a:p>
      </dgm:t>
    </dgm:pt>
  </dgm:ptLst>
  <dgm:cxnLst>
    <dgm:cxn modelId="{3E51E878-4A51-C645-A906-AB8534EA1A6D}" type="presOf" srcId="{1B4F4833-F816-3346-8EE3-DB8D65868750}" destId="{804A6641-2B5B-1A49-AEEF-74D583D82CF9}" srcOrd="0" destOrd="0" presId="urn:microsoft.com/office/officeart/2005/8/layout/process4"/>
    <dgm:cxn modelId="{B3760111-E1B7-E944-B2B2-7226AA771CF2}" type="presOf" srcId="{8CDCB376-6996-1D4D-AC9D-72476ABE3FDE}" destId="{60DABF40-5212-F04F-8FED-C51F5FB5C48D}" srcOrd="0" destOrd="0" presId="urn:microsoft.com/office/officeart/2005/8/layout/process4"/>
    <dgm:cxn modelId="{6B52DAEB-1095-724D-97B9-7293D777A5F5}" type="presOf" srcId="{0DF4F71A-57BB-2645-BAE3-8899A9CB3449}" destId="{A9BA209C-74A4-174E-8878-BD1CECF8AB40}" srcOrd="1" destOrd="0" presId="urn:microsoft.com/office/officeart/2005/8/layout/process4"/>
    <dgm:cxn modelId="{ED38EAFC-FBB0-0042-8105-21C46BE71C5F}" srcId="{146018D1-CF88-E047-9FF7-C23C149266D2}" destId="{ADEC795B-5CE5-C949-B51C-521DA5F52DD8}" srcOrd="0" destOrd="0" parTransId="{F56013DE-9E11-9344-ABC8-4CD43E5E1313}" sibTransId="{2D2F48FD-A270-6643-AF1B-78F237AFE7FE}"/>
    <dgm:cxn modelId="{8CAAD306-12E6-9748-8906-431A7950C74D}" type="presOf" srcId="{CCE47558-07EC-7F4E-BC9C-6B4854C842FF}" destId="{144B9E9F-E349-184F-8853-67DB594A0CE8}" srcOrd="0" destOrd="0" presId="urn:microsoft.com/office/officeart/2005/8/layout/process4"/>
    <dgm:cxn modelId="{D22C58E1-CB5B-F645-82A7-92905A5675BB}" type="presOf" srcId="{ADEC795B-5CE5-C949-B51C-521DA5F52DD8}" destId="{C3C7F680-EEB8-EE47-B27A-A84A499B3E3E}" srcOrd="0" destOrd="0" presId="urn:microsoft.com/office/officeart/2005/8/layout/process4"/>
    <dgm:cxn modelId="{4F6AF86F-3A30-7B42-AF86-1FA9C6A4E029}" type="presOf" srcId="{19A65E5C-D55A-C042-8255-DF292DC70C95}" destId="{F32CCBFE-4284-9F45-814F-B05F3612AD6E}" srcOrd="0" destOrd="0" presId="urn:microsoft.com/office/officeart/2005/8/layout/process4"/>
    <dgm:cxn modelId="{636B2F51-2CEB-B042-AFAA-E5F0A3B04F69}" srcId="{588B3867-37B6-5841-9F12-B91EA781D19E}" destId="{0DF4F71A-57BB-2645-BAE3-8899A9CB3449}" srcOrd="1" destOrd="0" parTransId="{A0FE0802-5CFD-6D43-9ADA-13FFBC5F7128}" sibTransId="{1CA5A210-FC31-8845-8977-D98044457574}"/>
    <dgm:cxn modelId="{14485EF7-BB42-6141-BF58-E1EE2D31817A}" type="presOf" srcId="{4526941D-CEA7-3B4E-9144-8603DCBA42C8}" destId="{6AEB5E2B-5139-FA43-9BF3-42D1DFC83B26}" srcOrd="1" destOrd="0" presId="urn:microsoft.com/office/officeart/2005/8/layout/process4"/>
    <dgm:cxn modelId="{03587A40-0F61-4346-98F9-ED7FE2E103D2}" srcId="{588B3867-37B6-5841-9F12-B91EA781D19E}" destId="{146018D1-CF88-E047-9FF7-C23C149266D2}" srcOrd="0" destOrd="0" parTransId="{65E8274D-034C-A54F-871C-0961235E2A62}" sibTransId="{03E1B54F-AF9B-2548-9BFA-2BBA97D31404}"/>
    <dgm:cxn modelId="{87DBC998-63C3-9046-8C5B-CA0AB554EFE8}" srcId="{4526941D-CEA7-3B4E-9144-8603DCBA42C8}" destId="{1B4F4833-F816-3346-8EE3-DB8D65868750}" srcOrd="0" destOrd="0" parTransId="{7D0A01B5-3C2C-2041-A7E5-5439E37CBC10}" sibTransId="{1C842424-58AC-D941-A1B9-E50B7E6C4594}"/>
    <dgm:cxn modelId="{AEAAA901-5AB6-B94D-93A1-B18AEE8EC24C}" type="presOf" srcId="{70CCCDE3-5CF1-5B4D-900C-9AFA7177ECEC}" destId="{3D9415FD-9F35-4B48-84A8-0EA9BCEA41EA}" srcOrd="0" destOrd="0" presId="urn:microsoft.com/office/officeart/2005/8/layout/process4"/>
    <dgm:cxn modelId="{45B6C51F-C1C3-8840-B23C-C07A5D5A8D12}" srcId="{4526941D-CEA7-3B4E-9144-8603DCBA42C8}" destId="{8CDCB376-6996-1D4D-AC9D-72476ABE3FDE}" srcOrd="1" destOrd="0" parTransId="{31053339-9E6D-5645-BC94-671A8D73B15C}" sibTransId="{2CAEFCA0-8E28-234A-868B-15CDEC30A436}"/>
    <dgm:cxn modelId="{69D352BD-1BAB-4446-B9A1-0625EC1EF8F6}" type="presOf" srcId="{4526941D-CEA7-3B4E-9144-8603DCBA42C8}" destId="{3080324E-9A69-AF45-B4A8-B68445FD9509}" srcOrd="0" destOrd="0" presId="urn:microsoft.com/office/officeart/2005/8/layout/process4"/>
    <dgm:cxn modelId="{D3A08E4A-1CF3-AA4F-8800-1BA04FFF89D5}" srcId="{588B3867-37B6-5841-9F12-B91EA781D19E}" destId="{4526941D-CEA7-3B4E-9144-8603DCBA42C8}" srcOrd="2" destOrd="0" parTransId="{4A5C84EA-D5DB-AA49-8177-60AA2DE03EF4}" sibTransId="{56A93CB3-30DD-A24D-A803-9093781C6FBA}"/>
    <dgm:cxn modelId="{A7D83A68-C874-194F-B778-77FC28D15415}" srcId="{146018D1-CF88-E047-9FF7-C23C149266D2}" destId="{70CCCDE3-5CF1-5B4D-900C-9AFA7177ECEC}" srcOrd="1" destOrd="0" parTransId="{D87C90CF-85B5-6E45-972F-BAEAEF532699}" sibTransId="{50A073FF-BDDD-DE4A-A86F-4E1CC232ED5D}"/>
    <dgm:cxn modelId="{C466AA73-91D2-AC44-8C3A-1E59E0FCE953}" type="presOf" srcId="{146018D1-CF88-E047-9FF7-C23C149266D2}" destId="{FF8AA751-BD81-9043-8005-B23534C2C9A1}" srcOrd="1" destOrd="0" presId="urn:microsoft.com/office/officeart/2005/8/layout/process4"/>
    <dgm:cxn modelId="{CBF28F24-C092-4449-B669-265ADA01D34A}" srcId="{0DF4F71A-57BB-2645-BAE3-8899A9CB3449}" destId="{CCE47558-07EC-7F4E-BC9C-6B4854C842FF}" srcOrd="0" destOrd="0" parTransId="{4BBB2982-E234-7241-9806-B52096D95CBE}" sibTransId="{C9184C9F-2F0F-D24A-8844-3E8EA762641A}"/>
    <dgm:cxn modelId="{85BEF5E9-4C39-BA4F-A856-0718D663C7F3}" type="presOf" srcId="{146018D1-CF88-E047-9FF7-C23C149266D2}" destId="{71A5531B-1BF4-5249-8891-A1D415482A20}" srcOrd="0" destOrd="0" presId="urn:microsoft.com/office/officeart/2005/8/layout/process4"/>
    <dgm:cxn modelId="{9A3414F6-26C9-BE4A-9D79-EB8F01E52523}" srcId="{0DF4F71A-57BB-2645-BAE3-8899A9CB3449}" destId="{19A65E5C-D55A-C042-8255-DF292DC70C95}" srcOrd="1" destOrd="0" parTransId="{66CCC906-F604-0349-B752-511B0A18AE37}" sibTransId="{99022073-8B3E-F449-AB34-E1CBC1925810}"/>
    <dgm:cxn modelId="{6BC18A90-54AD-D44E-AB8B-8EF9ADFC9CF7}" type="presOf" srcId="{0DF4F71A-57BB-2645-BAE3-8899A9CB3449}" destId="{59BC9929-1D4B-594C-904D-4C4BDEBFC8C4}" srcOrd="0" destOrd="0" presId="urn:microsoft.com/office/officeart/2005/8/layout/process4"/>
    <dgm:cxn modelId="{22E83C16-207B-8844-AE72-E3DC324BBF0D}" type="presOf" srcId="{588B3867-37B6-5841-9F12-B91EA781D19E}" destId="{2F084EBE-9BAB-A948-8DC8-CF7F9C32F14D}" srcOrd="0" destOrd="0" presId="urn:microsoft.com/office/officeart/2005/8/layout/process4"/>
    <dgm:cxn modelId="{C52757A4-1D8B-D746-9C67-8DCAF57353FB}" type="presParOf" srcId="{2F084EBE-9BAB-A948-8DC8-CF7F9C32F14D}" destId="{9F2F3928-DD58-0F48-9745-B8B0C6656CE9}" srcOrd="0" destOrd="0" presId="urn:microsoft.com/office/officeart/2005/8/layout/process4"/>
    <dgm:cxn modelId="{97B88113-EE08-9449-8125-D703892B75E2}" type="presParOf" srcId="{9F2F3928-DD58-0F48-9745-B8B0C6656CE9}" destId="{3080324E-9A69-AF45-B4A8-B68445FD9509}" srcOrd="0" destOrd="0" presId="urn:microsoft.com/office/officeart/2005/8/layout/process4"/>
    <dgm:cxn modelId="{47962ADA-432A-964F-AD32-5FE797DD91FB}" type="presParOf" srcId="{9F2F3928-DD58-0F48-9745-B8B0C6656CE9}" destId="{6AEB5E2B-5139-FA43-9BF3-42D1DFC83B26}" srcOrd="1" destOrd="0" presId="urn:microsoft.com/office/officeart/2005/8/layout/process4"/>
    <dgm:cxn modelId="{60AF611B-5EEC-844C-94B3-EAEEAA4F16A9}" type="presParOf" srcId="{9F2F3928-DD58-0F48-9745-B8B0C6656CE9}" destId="{EB89166A-AC9D-6446-9DF4-55A01C703E23}" srcOrd="2" destOrd="0" presId="urn:microsoft.com/office/officeart/2005/8/layout/process4"/>
    <dgm:cxn modelId="{D7A93C96-B963-9B4E-B757-AECB2EB9F09D}" type="presParOf" srcId="{EB89166A-AC9D-6446-9DF4-55A01C703E23}" destId="{804A6641-2B5B-1A49-AEEF-74D583D82CF9}" srcOrd="0" destOrd="0" presId="urn:microsoft.com/office/officeart/2005/8/layout/process4"/>
    <dgm:cxn modelId="{8619985D-D0CC-A143-91CF-70E1E2E0C89F}" type="presParOf" srcId="{EB89166A-AC9D-6446-9DF4-55A01C703E23}" destId="{60DABF40-5212-F04F-8FED-C51F5FB5C48D}" srcOrd="1" destOrd="0" presId="urn:microsoft.com/office/officeart/2005/8/layout/process4"/>
    <dgm:cxn modelId="{22339386-1601-D647-ADA0-26E8CE3B68D2}" type="presParOf" srcId="{2F084EBE-9BAB-A948-8DC8-CF7F9C32F14D}" destId="{166F6F9E-B6B3-1B44-B23D-668B0FC9ED78}" srcOrd="1" destOrd="0" presId="urn:microsoft.com/office/officeart/2005/8/layout/process4"/>
    <dgm:cxn modelId="{4D607AA3-173D-B643-9825-D0067D25428C}" type="presParOf" srcId="{2F084EBE-9BAB-A948-8DC8-CF7F9C32F14D}" destId="{372B08DA-2620-5746-8067-4D7588118BC9}" srcOrd="2" destOrd="0" presId="urn:microsoft.com/office/officeart/2005/8/layout/process4"/>
    <dgm:cxn modelId="{ABC45516-FC12-D74C-BBE4-2404B20E7E32}" type="presParOf" srcId="{372B08DA-2620-5746-8067-4D7588118BC9}" destId="{59BC9929-1D4B-594C-904D-4C4BDEBFC8C4}" srcOrd="0" destOrd="0" presId="urn:microsoft.com/office/officeart/2005/8/layout/process4"/>
    <dgm:cxn modelId="{ECD15DD7-030E-3347-A9FE-17E4E02FB472}" type="presParOf" srcId="{372B08DA-2620-5746-8067-4D7588118BC9}" destId="{A9BA209C-74A4-174E-8878-BD1CECF8AB40}" srcOrd="1" destOrd="0" presId="urn:microsoft.com/office/officeart/2005/8/layout/process4"/>
    <dgm:cxn modelId="{D8EA7EB0-F86C-6741-A052-E293D3F0945B}" type="presParOf" srcId="{372B08DA-2620-5746-8067-4D7588118BC9}" destId="{6202A572-D210-4F49-AB9F-7761CD181C1C}" srcOrd="2" destOrd="0" presId="urn:microsoft.com/office/officeart/2005/8/layout/process4"/>
    <dgm:cxn modelId="{1281BBEC-56DD-7D49-BFAF-654DEB8E75B0}" type="presParOf" srcId="{6202A572-D210-4F49-AB9F-7761CD181C1C}" destId="{144B9E9F-E349-184F-8853-67DB594A0CE8}" srcOrd="0" destOrd="0" presId="urn:microsoft.com/office/officeart/2005/8/layout/process4"/>
    <dgm:cxn modelId="{EEFDC4B2-B266-0049-80DC-D693BA3C518B}" type="presParOf" srcId="{6202A572-D210-4F49-AB9F-7761CD181C1C}" destId="{F32CCBFE-4284-9F45-814F-B05F3612AD6E}" srcOrd="1" destOrd="0" presId="urn:microsoft.com/office/officeart/2005/8/layout/process4"/>
    <dgm:cxn modelId="{92C088D2-67CB-134B-93BB-B03F58558AB8}" type="presParOf" srcId="{2F084EBE-9BAB-A948-8DC8-CF7F9C32F14D}" destId="{4277EC64-E18F-3243-8385-CA1D0B0CC28C}" srcOrd="3" destOrd="0" presId="urn:microsoft.com/office/officeart/2005/8/layout/process4"/>
    <dgm:cxn modelId="{A2E92D93-FC20-0D42-9A72-612444932FD0}" type="presParOf" srcId="{2F084EBE-9BAB-A948-8DC8-CF7F9C32F14D}" destId="{9751E97E-077A-E84D-BCD6-FBDC34AB4791}" srcOrd="4" destOrd="0" presId="urn:microsoft.com/office/officeart/2005/8/layout/process4"/>
    <dgm:cxn modelId="{A330B2BF-13B4-8C45-A015-037E7999773A}" type="presParOf" srcId="{9751E97E-077A-E84D-BCD6-FBDC34AB4791}" destId="{71A5531B-1BF4-5249-8891-A1D415482A20}" srcOrd="0" destOrd="0" presId="urn:microsoft.com/office/officeart/2005/8/layout/process4"/>
    <dgm:cxn modelId="{6C72EA17-E6B4-4447-9A7A-2C4EC13C89B0}" type="presParOf" srcId="{9751E97E-077A-E84D-BCD6-FBDC34AB4791}" destId="{FF8AA751-BD81-9043-8005-B23534C2C9A1}" srcOrd="1" destOrd="0" presId="urn:microsoft.com/office/officeart/2005/8/layout/process4"/>
    <dgm:cxn modelId="{EB447E6B-100E-164E-8DC8-C6D2D9199900}" type="presParOf" srcId="{9751E97E-077A-E84D-BCD6-FBDC34AB4791}" destId="{6222850A-75B7-9649-AD33-A381512E5BFD}" srcOrd="2" destOrd="0" presId="urn:microsoft.com/office/officeart/2005/8/layout/process4"/>
    <dgm:cxn modelId="{C809186E-2A61-5C41-B833-0900E68039F9}" type="presParOf" srcId="{6222850A-75B7-9649-AD33-A381512E5BFD}" destId="{C3C7F680-EEB8-EE47-B27A-A84A499B3E3E}" srcOrd="0" destOrd="0" presId="urn:microsoft.com/office/officeart/2005/8/layout/process4"/>
    <dgm:cxn modelId="{E3A560F0-6DD1-7D4F-9FDA-E9D86C0704A0}" type="presParOf" srcId="{6222850A-75B7-9649-AD33-A381512E5BFD}" destId="{3D9415FD-9F35-4B48-84A8-0EA9BCEA41EA}"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EB5E2B-5139-FA43-9BF3-42D1DFC83B26}">
      <dsp:nvSpPr>
        <dsp:cNvPr id="0" name=""/>
        <dsp:cNvSpPr/>
      </dsp:nvSpPr>
      <dsp:spPr>
        <a:xfrm>
          <a:off x="0" y="3395979"/>
          <a:ext cx="7770813" cy="1356480"/>
        </a:xfrm>
        <a:prstGeom prst="rect">
          <a:avLst/>
        </a:prstGeom>
        <a:gradFill rotWithShape="0">
          <a:gsLst>
            <a:gs pos="0">
              <a:schemeClr val="accent1">
                <a:hueOff val="0"/>
                <a:satOff val="0"/>
                <a:lumOff val="0"/>
                <a:alphaOff val="0"/>
                <a:shade val="20000"/>
                <a:satMod val="130000"/>
              </a:schemeClr>
            </a:gs>
            <a:gs pos="50000">
              <a:schemeClr val="accent1">
                <a:hueOff val="0"/>
                <a:satOff val="0"/>
                <a:lumOff val="0"/>
                <a:alphaOff val="0"/>
                <a:shade val="90000"/>
                <a:satMod val="130000"/>
              </a:schemeClr>
            </a:gs>
            <a:gs pos="100000">
              <a:schemeClr val="accent1">
                <a:hueOff val="0"/>
                <a:satOff val="0"/>
                <a:lumOff val="0"/>
                <a:alphaOff val="0"/>
                <a:shade val="100000"/>
                <a:satMod val="200000"/>
                <a:lumMod val="120000"/>
              </a:schemeClr>
            </a:gs>
          </a:gsLst>
          <a:lin ang="16200000" scaled="0"/>
        </a:gradFill>
        <a:ln>
          <a:noFill/>
        </a:ln>
        <a:effectLst>
          <a:outerShdw blurRad="88900" dist="50800" dir="2100000" sx="104000" sy="104000" algn="br"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0" kern="1200" dirty="0" smtClean="0"/>
            <a:t>3</a:t>
          </a:r>
          <a:r>
            <a:rPr lang="en-US" sz="2800" b="0" kern="1200" dirty="0" smtClean="0"/>
            <a:t>.  “How do I become a successful employee?” &amp; Survey</a:t>
          </a:r>
          <a:endParaRPr lang="en-US" sz="2800" b="0" kern="1200" dirty="0"/>
        </a:p>
      </dsp:txBody>
      <dsp:txXfrm>
        <a:off x="0" y="3395979"/>
        <a:ext cx="7770813" cy="732499"/>
      </dsp:txXfrm>
    </dsp:sp>
    <dsp:sp modelId="{804A6641-2B5B-1A49-AEEF-74D583D82CF9}">
      <dsp:nvSpPr>
        <dsp:cNvPr id="0" name=""/>
        <dsp:cNvSpPr/>
      </dsp:nvSpPr>
      <dsp:spPr>
        <a:xfrm>
          <a:off x="0" y="4126794"/>
          <a:ext cx="3885406" cy="460125"/>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12:40 -1:00 survey/ conclusion</a:t>
          </a:r>
          <a:endParaRPr lang="en-US" sz="2100" kern="1200" dirty="0"/>
        </a:p>
      </dsp:txBody>
      <dsp:txXfrm>
        <a:off x="0" y="4126794"/>
        <a:ext cx="3885406" cy="460125"/>
      </dsp:txXfrm>
    </dsp:sp>
    <dsp:sp modelId="{60DABF40-5212-F04F-8FED-C51F5FB5C48D}">
      <dsp:nvSpPr>
        <dsp:cNvPr id="0" name=""/>
        <dsp:cNvSpPr/>
      </dsp:nvSpPr>
      <dsp:spPr>
        <a:xfrm>
          <a:off x="3885406" y="4126794"/>
          <a:ext cx="3885406" cy="460125"/>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*1:00pm-1:30 pm</a:t>
          </a:r>
          <a:endParaRPr lang="en-US" sz="2100" kern="1200" dirty="0"/>
        </a:p>
      </dsp:txBody>
      <dsp:txXfrm>
        <a:off x="3885406" y="4126794"/>
        <a:ext cx="3885406" cy="460125"/>
      </dsp:txXfrm>
    </dsp:sp>
    <dsp:sp modelId="{A9BA209C-74A4-174E-8878-BD1CECF8AB40}">
      <dsp:nvSpPr>
        <dsp:cNvPr id="0" name=""/>
        <dsp:cNvSpPr/>
      </dsp:nvSpPr>
      <dsp:spPr>
        <a:xfrm rot="10800000">
          <a:off x="0" y="1524742"/>
          <a:ext cx="7770813" cy="1918810"/>
        </a:xfrm>
        <a:prstGeom prst="upArrowCallout">
          <a:avLst/>
        </a:prstGeom>
        <a:gradFill rotWithShape="0">
          <a:gsLst>
            <a:gs pos="0">
              <a:schemeClr val="accent1">
                <a:hueOff val="0"/>
                <a:satOff val="0"/>
                <a:lumOff val="0"/>
                <a:alphaOff val="0"/>
                <a:shade val="20000"/>
                <a:satMod val="130000"/>
              </a:schemeClr>
            </a:gs>
            <a:gs pos="50000">
              <a:schemeClr val="accent1">
                <a:hueOff val="0"/>
                <a:satOff val="0"/>
                <a:lumOff val="0"/>
                <a:alphaOff val="0"/>
                <a:shade val="90000"/>
                <a:satMod val="130000"/>
              </a:schemeClr>
            </a:gs>
            <a:gs pos="100000">
              <a:schemeClr val="accent1">
                <a:hueOff val="0"/>
                <a:satOff val="0"/>
                <a:lumOff val="0"/>
                <a:alphaOff val="0"/>
                <a:shade val="100000"/>
                <a:satMod val="200000"/>
                <a:lumMod val="120000"/>
              </a:schemeClr>
            </a:gs>
          </a:gsLst>
          <a:lin ang="16200000" scaled="0"/>
        </a:gradFill>
        <a:ln>
          <a:noFill/>
        </a:ln>
        <a:effectLst>
          <a:outerShdw blurRad="88900" dist="50800" dir="2100000" sx="104000" sy="104000" algn="br"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b="0" kern="1200" dirty="0" smtClean="0"/>
            <a:t>2.  “How</a:t>
          </a:r>
          <a:r>
            <a:rPr lang="en-US" sz="2800" b="0" kern="1200" baseline="0" dirty="0" smtClean="0"/>
            <a:t> do I get my dream job?” &amp; “Will there be jobs in my field?”</a:t>
          </a:r>
          <a:endParaRPr lang="en-US" sz="2800" b="0" kern="1200" dirty="0"/>
        </a:p>
      </dsp:txBody>
      <dsp:txXfrm rot="-10800000">
        <a:off x="0" y="1524742"/>
        <a:ext cx="7770813" cy="673502"/>
      </dsp:txXfrm>
    </dsp:sp>
    <dsp:sp modelId="{144B9E9F-E349-184F-8853-67DB594A0CE8}">
      <dsp:nvSpPr>
        <dsp:cNvPr id="0" name=""/>
        <dsp:cNvSpPr/>
      </dsp:nvSpPr>
      <dsp:spPr>
        <a:xfrm>
          <a:off x="0" y="2254922"/>
          <a:ext cx="3885406" cy="45998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11:40 pm -</a:t>
          </a:r>
          <a:endParaRPr lang="en-US" sz="2100" kern="1200" dirty="0"/>
        </a:p>
      </dsp:txBody>
      <dsp:txXfrm>
        <a:off x="0" y="2254922"/>
        <a:ext cx="3885406" cy="459987"/>
      </dsp:txXfrm>
    </dsp:sp>
    <dsp:sp modelId="{F32CCBFE-4284-9F45-814F-B05F3612AD6E}">
      <dsp:nvSpPr>
        <dsp:cNvPr id="0" name=""/>
        <dsp:cNvSpPr/>
      </dsp:nvSpPr>
      <dsp:spPr>
        <a:xfrm>
          <a:off x="3885406" y="2254922"/>
          <a:ext cx="3885406" cy="45998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12:30 pm (10 min break)</a:t>
          </a:r>
          <a:endParaRPr lang="en-US" sz="2100" kern="1200" dirty="0"/>
        </a:p>
      </dsp:txBody>
      <dsp:txXfrm>
        <a:off x="3885406" y="2254922"/>
        <a:ext cx="3885406" cy="459987"/>
      </dsp:txXfrm>
    </dsp:sp>
    <dsp:sp modelId="{FF8AA751-BD81-9043-8005-B23534C2C9A1}">
      <dsp:nvSpPr>
        <dsp:cNvPr id="0" name=""/>
        <dsp:cNvSpPr/>
      </dsp:nvSpPr>
      <dsp:spPr>
        <a:xfrm rot="10800000">
          <a:off x="0" y="0"/>
          <a:ext cx="7770813" cy="1538420"/>
        </a:xfrm>
        <a:prstGeom prst="upArrowCallout">
          <a:avLst/>
        </a:prstGeom>
        <a:gradFill rotWithShape="0">
          <a:gsLst>
            <a:gs pos="0">
              <a:schemeClr val="accent1">
                <a:hueOff val="0"/>
                <a:satOff val="0"/>
                <a:lumOff val="0"/>
                <a:alphaOff val="0"/>
                <a:shade val="20000"/>
                <a:satMod val="130000"/>
              </a:schemeClr>
            </a:gs>
            <a:gs pos="50000">
              <a:schemeClr val="accent1">
                <a:hueOff val="0"/>
                <a:satOff val="0"/>
                <a:lumOff val="0"/>
                <a:alphaOff val="0"/>
                <a:shade val="90000"/>
                <a:satMod val="130000"/>
              </a:schemeClr>
            </a:gs>
            <a:gs pos="100000">
              <a:schemeClr val="accent1">
                <a:hueOff val="0"/>
                <a:satOff val="0"/>
                <a:lumOff val="0"/>
                <a:alphaOff val="0"/>
                <a:shade val="100000"/>
                <a:satMod val="200000"/>
                <a:lumMod val="120000"/>
              </a:schemeClr>
            </a:gs>
          </a:gsLst>
          <a:lin ang="16200000" scaled="0"/>
        </a:gradFill>
        <a:ln>
          <a:noFill/>
        </a:ln>
        <a:effectLst>
          <a:outerShdw blurRad="88900" dist="50800" dir="2100000" sx="104000" sy="104000" algn="br"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b="0" kern="1200" dirty="0" smtClean="0"/>
            <a:t>1.  Introduction brunch</a:t>
          </a:r>
          <a:r>
            <a:rPr lang="en-US" sz="2800" b="0" kern="1200" baseline="0" dirty="0" smtClean="0"/>
            <a:t> &amp; “Who am I?”</a:t>
          </a:r>
          <a:endParaRPr lang="en-US" sz="2800" b="0" kern="1200" dirty="0"/>
        </a:p>
      </dsp:txBody>
      <dsp:txXfrm rot="-10800000">
        <a:off x="0" y="0"/>
        <a:ext cx="7770813" cy="539985"/>
      </dsp:txXfrm>
    </dsp:sp>
    <dsp:sp modelId="{C3C7F680-EEB8-EE47-B27A-A84A499B3E3E}">
      <dsp:nvSpPr>
        <dsp:cNvPr id="0" name=""/>
        <dsp:cNvSpPr/>
      </dsp:nvSpPr>
      <dsp:spPr>
        <a:xfrm>
          <a:off x="0" y="541311"/>
          <a:ext cx="3885406" cy="45998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 11:00 am</a:t>
          </a:r>
          <a:endParaRPr lang="en-US" sz="2100" kern="1200" dirty="0"/>
        </a:p>
      </dsp:txBody>
      <dsp:txXfrm>
        <a:off x="0" y="541311"/>
        <a:ext cx="3885406" cy="459987"/>
      </dsp:txXfrm>
    </dsp:sp>
    <dsp:sp modelId="{3D9415FD-9F35-4B48-84A8-0EA9BCEA41EA}">
      <dsp:nvSpPr>
        <dsp:cNvPr id="0" name=""/>
        <dsp:cNvSpPr/>
      </dsp:nvSpPr>
      <dsp:spPr>
        <a:xfrm>
          <a:off x="3885406" y="541311"/>
          <a:ext cx="3885406" cy="45998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  11:40 am</a:t>
          </a:r>
          <a:endParaRPr lang="en-US" sz="2100" kern="1200" dirty="0"/>
        </a:p>
      </dsp:txBody>
      <dsp:txXfrm>
        <a:off x="3885406" y="541311"/>
        <a:ext cx="3885406" cy="459987"/>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00253E-178D-464F-AA39-C2CA81BCAEAE}" type="datetimeFigureOut">
              <a:rPr lang="en-US" smtClean="0"/>
              <a:pPr/>
              <a:t>12/14/11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C51309-88D1-8E41-A4C9-1FE0902982A0}" type="slidenum">
              <a:rPr lang="en-US" smtClean="0"/>
              <a:pPr/>
              <a:t>‹#›</a:t>
            </a:fld>
            <a:endParaRPr lang="en-US"/>
          </a:p>
        </p:txBody>
      </p:sp>
    </p:spTree>
    <p:extLst>
      <p:ext uri="{BB962C8B-B14F-4D97-AF65-F5344CB8AC3E}">
        <p14:creationId xmlns:p14="http://schemas.microsoft.com/office/powerpoint/2010/main" val="8460739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myersbriggs.org/my-mbti-personality-type/mbti-basics/extraversion-or-introversion.asp" TargetMode="External"/><Relationship Id="rId4" Type="http://schemas.openxmlformats.org/officeDocument/2006/relationships/hyperlink" Target="http://www.myersbriggs.org/my-mbti-personality-type/mbti-basics/sensing-or-intuition.asp" TargetMode="External"/><Relationship Id="rId5" Type="http://schemas.openxmlformats.org/officeDocument/2006/relationships/hyperlink" Target="http://www.myersbriggs.org/my-mbti-personality-type/mbti-basics/thinking-or-feeling.asp" TargetMode="External"/><Relationship Id="rId6" Type="http://schemas.openxmlformats.org/officeDocument/2006/relationships/hyperlink" Target="http://www.myersbriggs.org/my-mbti-personality-type/mbti-basics/judging-or-perceiving.asp" TargetMode="External"/><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Introduction</a:t>
            </a:r>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2</a:t>
            </a:fld>
            <a:endParaRPr lang="en-US"/>
          </a:p>
        </p:txBody>
      </p:sp>
    </p:spTree>
    <p:extLst>
      <p:ext uri="{BB962C8B-B14F-4D97-AF65-F5344CB8AC3E}">
        <p14:creationId xmlns:p14="http://schemas.microsoft.com/office/powerpoint/2010/main" val="2271217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are going to transition into the actual workshop.</a:t>
            </a:r>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7</a:t>
            </a:fld>
            <a:endParaRPr lang="en-US"/>
          </a:p>
        </p:txBody>
      </p:sp>
    </p:spTree>
    <p:extLst>
      <p:ext uri="{BB962C8B-B14F-4D97-AF65-F5344CB8AC3E}">
        <p14:creationId xmlns:p14="http://schemas.microsoft.com/office/powerpoint/2010/main" val="335907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are going to transition into the actual workshop.</a:t>
            </a:r>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8</a:t>
            </a:fld>
            <a:endParaRPr lang="en-US"/>
          </a:p>
        </p:txBody>
      </p:sp>
    </p:spTree>
    <p:extLst>
      <p:ext uri="{BB962C8B-B14F-4D97-AF65-F5344CB8AC3E}">
        <p14:creationId xmlns:p14="http://schemas.microsoft.com/office/powerpoint/2010/main" val="3359074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15</a:t>
            </a:fld>
            <a:endParaRPr lang="en-US"/>
          </a:p>
        </p:txBody>
      </p:sp>
    </p:spTree>
    <p:extLst>
      <p:ext uri="{BB962C8B-B14F-4D97-AF65-F5344CB8AC3E}">
        <p14:creationId xmlns:p14="http://schemas.microsoft.com/office/powerpoint/2010/main" val="9139166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Favorite world:</a:t>
            </a:r>
            <a:r>
              <a:rPr lang="en-US" sz="1200" kern="1200" dirty="0" smtClean="0">
                <a:solidFill>
                  <a:schemeClr val="tx1"/>
                </a:solidFill>
                <a:effectLst/>
                <a:latin typeface="+mn-lt"/>
                <a:ea typeface="+mn-ea"/>
                <a:cs typeface="+mn-cs"/>
              </a:rPr>
              <a:t> Do you prefer to focus on the outer world or on your own inner world? This is called </a:t>
            </a:r>
            <a:r>
              <a:rPr lang="en-US" sz="1200" kern="1200" dirty="0" smtClean="0">
                <a:solidFill>
                  <a:schemeClr val="tx1"/>
                </a:solidFill>
                <a:effectLst/>
                <a:latin typeface="+mn-lt"/>
                <a:ea typeface="+mn-ea"/>
                <a:cs typeface="+mn-cs"/>
                <a:hlinkClick r:id="rId3"/>
              </a:rPr>
              <a:t>Extraversion (E) or Introversion (I)</a:t>
            </a:r>
            <a:r>
              <a:rPr lang="en-US" sz="1200" kern="1200" dirty="0" smtClean="0">
                <a:solidFill>
                  <a:schemeClr val="tx1"/>
                </a:solidFill>
                <a:effectLst/>
                <a:latin typeface="+mn-lt"/>
                <a:ea typeface="+mn-ea"/>
                <a:cs typeface="+mn-cs"/>
              </a:rPr>
              <a:t>.</a:t>
            </a:r>
          </a:p>
          <a:p>
            <a:r>
              <a:rPr lang="en-US" sz="1200" b="1" kern="1200" dirty="0" smtClean="0">
                <a:solidFill>
                  <a:schemeClr val="tx1"/>
                </a:solidFill>
                <a:effectLst/>
                <a:latin typeface="+mn-lt"/>
                <a:ea typeface="+mn-ea"/>
                <a:cs typeface="+mn-cs"/>
              </a:rPr>
              <a:t>Information:</a:t>
            </a:r>
            <a:r>
              <a:rPr lang="en-US" sz="1200" kern="1200" dirty="0" smtClean="0">
                <a:solidFill>
                  <a:schemeClr val="tx1"/>
                </a:solidFill>
                <a:effectLst/>
                <a:latin typeface="+mn-lt"/>
                <a:ea typeface="+mn-ea"/>
                <a:cs typeface="+mn-cs"/>
              </a:rPr>
              <a:t> Do you prefer to focus on the basic information you take in or do you prefer to interpret and add meaning? This is called </a:t>
            </a:r>
            <a:r>
              <a:rPr lang="en-US" sz="1200" kern="1200" dirty="0" smtClean="0">
                <a:solidFill>
                  <a:schemeClr val="tx1"/>
                </a:solidFill>
                <a:effectLst/>
                <a:latin typeface="+mn-lt"/>
                <a:ea typeface="+mn-ea"/>
                <a:cs typeface="+mn-cs"/>
                <a:hlinkClick r:id="rId4"/>
              </a:rPr>
              <a:t>Sensing (S) or Intuition (N)</a:t>
            </a:r>
            <a:r>
              <a:rPr lang="en-US" sz="1200" kern="1200" dirty="0" smtClean="0">
                <a:solidFill>
                  <a:schemeClr val="tx1"/>
                </a:solidFill>
                <a:effectLst/>
                <a:latin typeface="+mn-lt"/>
                <a:ea typeface="+mn-ea"/>
                <a:cs typeface="+mn-cs"/>
              </a:rPr>
              <a:t>.</a:t>
            </a:r>
          </a:p>
          <a:p>
            <a:r>
              <a:rPr lang="en-US" sz="1200" b="1" kern="1200" dirty="0" smtClean="0">
                <a:solidFill>
                  <a:schemeClr val="tx1"/>
                </a:solidFill>
                <a:effectLst/>
                <a:latin typeface="+mn-lt"/>
                <a:ea typeface="+mn-ea"/>
                <a:cs typeface="+mn-cs"/>
              </a:rPr>
              <a:t>Decisions:</a:t>
            </a:r>
            <a:r>
              <a:rPr lang="en-US" sz="1200" kern="1200" dirty="0" smtClean="0">
                <a:solidFill>
                  <a:schemeClr val="tx1"/>
                </a:solidFill>
                <a:effectLst/>
                <a:latin typeface="+mn-lt"/>
                <a:ea typeface="+mn-ea"/>
                <a:cs typeface="+mn-cs"/>
              </a:rPr>
              <a:t> When making decisions, do you prefer to first look at logic and consistency or first look at the people and special circumstances? This is called </a:t>
            </a:r>
            <a:r>
              <a:rPr lang="en-US" sz="1200" kern="1200" dirty="0" smtClean="0">
                <a:solidFill>
                  <a:schemeClr val="tx1"/>
                </a:solidFill>
                <a:effectLst/>
                <a:latin typeface="+mn-lt"/>
                <a:ea typeface="+mn-ea"/>
                <a:cs typeface="+mn-cs"/>
                <a:hlinkClick r:id="rId5"/>
              </a:rPr>
              <a:t>Thinking (T) or Feeling (F)</a:t>
            </a:r>
            <a:r>
              <a:rPr lang="en-US" sz="1200" kern="1200" dirty="0" smtClean="0">
                <a:solidFill>
                  <a:schemeClr val="tx1"/>
                </a:solidFill>
                <a:effectLst/>
                <a:latin typeface="+mn-lt"/>
                <a:ea typeface="+mn-ea"/>
                <a:cs typeface="+mn-cs"/>
              </a:rPr>
              <a:t>.</a:t>
            </a:r>
          </a:p>
          <a:p>
            <a:r>
              <a:rPr lang="en-US" sz="1200" b="1" kern="1200" dirty="0" smtClean="0">
                <a:solidFill>
                  <a:schemeClr val="tx1"/>
                </a:solidFill>
                <a:effectLst/>
                <a:latin typeface="+mn-lt"/>
                <a:ea typeface="+mn-ea"/>
                <a:cs typeface="+mn-cs"/>
              </a:rPr>
              <a:t>Structure</a:t>
            </a:r>
            <a:r>
              <a:rPr lang="en-US" sz="1200" kern="1200" dirty="0" smtClean="0">
                <a:solidFill>
                  <a:schemeClr val="tx1"/>
                </a:solidFill>
                <a:effectLst/>
                <a:latin typeface="+mn-lt"/>
                <a:ea typeface="+mn-ea"/>
                <a:cs typeface="+mn-cs"/>
              </a:rPr>
              <a:t>: In dealing with the outside world, do you prefer to get things decided or do you prefer to stay open to new information and options? This is called </a:t>
            </a:r>
            <a:r>
              <a:rPr lang="en-US" sz="1200" kern="1200" dirty="0" smtClean="0">
                <a:solidFill>
                  <a:schemeClr val="tx1"/>
                </a:solidFill>
                <a:effectLst/>
                <a:latin typeface="+mn-lt"/>
                <a:ea typeface="+mn-ea"/>
                <a:cs typeface="+mn-cs"/>
                <a:hlinkClick r:id="rId6"/>
              </a:rPr>
              <a:t>Judging (J) or Perceiving (P)</a:t>
            </a:r>
            <a:r>
              <a:rPr lang="en-US" sz="1200" kern="1200" dirty="0" smtClean="0">
                <a:solidFill>
                  <a:schemeClr val="tx1"/>
                </a:solidFill>
                <a:effectLst/>
                <a:latin typeface="+mn-lt"/>
                <a:ea typeface="+mn-ea"/>
                <a:cs typeface="+mn-cs"/>
              </a:rPr>
              <a:t>. (</a:t>
            </a:r>
            <a:r>
              <a:rPr lang="en-US" sz="1200" kern="1200" dirty="0" smtClean="0">
                <a:solidFill>
                  <a:schemeClr val="tx1"/>
                </a:solidFill>
                <a:latin typeface="+mn-lt"/>
                <a:ea typeface="+mn-ea"/>
                <a:cs typeface="+mn-cs"/>
              </a:rPr>
              <a:t>Excerpted with permission from the </a:t>
            </a:r>
            <a:r>
              <a:rPr lang="en-US" sz="1200" i="1" kern="1200" dirty="0" smtClean="0">
                <a:solidFill>
                  <a:schemeClr val="tx1"/>
                </a:solidFill>
                <a:latin typeface="+mn-lt"/>
                <a:ea typeface="+mn-ea"/>
                <a:cs typeface="+mn-cs"/>
              </a:rPr>
              <a:t>MBTI</a:t>
            </a:r>
            <a:r>
              <a:rPr lang="en-US" sz="1200" i="1" kern="1200" baseline="30000" dirty="0" smtClean="0">
                <a:solidFill>
                  <a:schemeClr val="tx1"/>
                </a:solidFill>
                <a:latin typeface="+mn-lt"/>
                <a:ea typeface="+mn-ea"/>
                <a:cs typeface="+mn-cs"/>
              </a:rPr>
              <a:t>®</a:t>
            </a:r>
            <a:r>
              <a:rPr lang="en-US" sz="1200" i="1" kern="1200" baseline="0" dirty="0" smtClean="0">
                <a:solidFill>
                  <a:schemeClr val="tx1"/>
                </a:solidFill>
                <a:latin typeface="+mn-lt"/>
                <a:ea typeface="+mn-ea"/>
                <a:cs typeface="+mn-cs"/>
              </a:rPr>
              <a:t> Manual: A Guide to the Development and Use of the Myers-Briggs Type Indicator</a:t>
            </a:r>
            <a:r>
              <a:rPr lang="en-US" sz="1200" i="1" kern="1200" baseline="30000" dirty="0" smtClean="0">
                <a:solidFill>
                  <a:schemeClr val="tx1"/>
                </a:solidFill>
                <a:latin typeface="+mn-lt"/>
                <a:ea typeface="+mn-ea"/>
                <a:cs typeface="+mn-cs"/>
              </a:rPr>
              <a:t>® http://</a:t>
            </a:r>
            <a:r>
              <a:rPr lang="en-US" sz="1200" i="1" kern="1200" baseline="30000" dirty="0" err="1" smtClean="0">
                <a:solidFill>
                  <a:schemeClr val="tx1"/>
                </a:solidFill>
                <a:latin typeface="+mn-lt"/>
                <a:ea typeface="+mn-ea"/>
                <a:cs typeface="+mn-cs"/>
              </a:rPr>
              <a:t>www.myersbriggs.org</a:t>
            </a:r>
            <a:r>
              <a:rPr lang="en-US" sz="1200" i="1" kern="1200" baseline="30000" dirty="0" smtClean="0">
                <a:solidFill>
                  <a:schemeClr val="tx1"/>
                </a:solidFill>
                <a:latin typeface="+mn-lt"/>
                <a:ea typeface="+mn-ea"/>
                <a:cs typeface="+mn-cs"/>
              </a:rPr>
              <a:t>/my-</a:t>
            </a:r>
            <a:r>
              <a:rPr lang="en-US" sz="1200" i="1" kern="1200" baseline="30000" dirty="0" err="1" smtClean="0">
                <a:solidFill>
                  <a:schemeClr val="tx1"/>
                </a:solidFill>
                <a:latin typeface="+mn-lt"/>
                <a:ea typeface="+mn-ea"/>
                <a:cs typeface="+mn-cs"/>
              </a:rPr>
              <a:t>mbti</a:t>
            </a:r>
            <a:r>
              <a:rPr lang="en-US" sz="1200" i="1" kern="1200" baseline="30000" dirty="0" smtClean="0">
                <a:solidFill>
                  <a:schemeClr val="tx1"/>
                </a:solidFill>
                <a:latin typeface="+mn-lt"/>
                <a:ea typeface="+mn-ea"/>
                <a:cs typeface="+mn-cs"/>
              </a:rPr>
              <a:t>-personality-type/</a:t>
            </a:r>
            <a:r>
              <a:rPr lang="en-US" sz="1200" i="1" kern="1200" baseline="30000" dirty="0" err="1" smtClean="0">
                <a:solidFill>
                  <a:schemeClr val="tx1"/>
                </a:solidFill>
                <a:latin typeface="+mn-lt"/>
                <a:ea typeface="+mn-ea"/>
                <a:cs typeface="+mn-cs"/>
              </a:rPr>
              <a:t>mbti</a:t>
            </a:r>
            <a:r>
              <a:rPr lang="en-US" sz="1200" i="1" kern="1200" baseline="30000" dirty="0" smtClean="0">
                <a:solidFill>
                  <a:schemeClr val="tx1"/>
                </a:solidFill>
                <a:latin typeface="+mn-lt"/>
                <a:ea typeface="+mn-ea"/>
                <a:cs typeface="+mn-cs"/>
              </a:rPr>
              <a:t>-basics/)</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16</a:t>
            </a:fld>
            <a:endParaRPr lang="en-US"/>
          </a:p>
        </p:txBody>
      </p:sp>
    </p:spTree>
    <p:extLst>
      <p:ext uri="{BB962C8B-B14F-4D97-AF65-F5344CB8AC3E}">
        <p14:creationId xmlns:p14="http://schemas.microsoft.com/office/powerpoint/2010/main" val="30342354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17</a:t>
            </a:fld>
            <a:endParaRPr lang="en-US"/>
          </a:p>
        </p:txBody>
      </p:sp>
    </p:spTree>
    <p:extLst>
      <p:ext uri="{BB962C8B-B14F-4D97-AF65-F5344CB8AC3E}">
        <p14:creationId xmlns:p14="http://schemas.microsoft.com/office/powerpoint/2010/main" val="23520181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done all</a:t>
            </a:r>
            <a:r>
              <a:rPr lang="en-US" baseline="0" dirty="0" smtClean="0"/>
              <a:t> of these things today.</a:t>
            </a:r>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48</a:t>
            </a:fld>
            <a:endParaRPr lang="en-US"/>
          </a:p>
        </p:txBody>
      </p:sp>
    </p:spTree>
    <p:extLst>
      <p:ext uri="{BB962C8B-B14F-4D97-AF65-F5344CB8AC3E}">
        <p14:creationId xmlns:p14="http://schemas.microsoft.com/office/powerpoint/2010/main" val="34027606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65248"/>
            <a:ext cx="7772400" cy="978408"/>
          </a:xfrm>
        </p:spPr>
        <p:txBody>
          <a:bodyPr vert="horz" lIns="91440" tIns="45720" rIns="91440" bIns="45720" rtlCol="0" anchor="b" anchorCtr="0">
            <a:noAutofit/>
          </a:bodyPr>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dirty="0"/>
          </a:p>
        </p:txBody>
      </p:sp>
      <p:sp>
        <p:nvSpPr>
          <p:cNvPr id="3" name="Subtitle 2"/>
          <p:cNvSpPr>
            <a:spLocks noGrp="1"/>
          </p:cNvSpPr>
          <p:nvPr>
            <p:ph type="subTitle" idx="1"/>
          </p:nvPr>
        </p:nvSpPr>
        <p:spPr>
          <a:xfrm>
            <a:off x="685800" y="3352800"/>
            <a:ext cx="7772400" cy="877824"/>
          </a:xfrm>
        </p:spPr>
        <p:txBody>
          <a:bodyPr vert="horz" lIns="91440" tIns="45720" rIns="91440" bIns="45720" rtlCol="0">
            <a:normAutofit/>
          </a:bodyPr>
          <a:lstStyle>
            <a:lvl1pPr marL="0" indent="0" algn="ctr" defTabSz="914400" rtl="0" eaLnBrk="1" latinLnBrk="0" hangingPunct="1">
              <a:spcBef>
                <a:spcPts val="300"/>
              </a:spcBef>
              <a:buFontTx/>
              <a:buNone/>
              <a:defRPr sz="2000" kern="1200">
                <a:solidFill>
                  <a:schemeClr val="tx1">
                    <a:tint val="75000"/>
                  </a:schemeClr>
                </a:solidFill>
                <a:effectLst>
                  <a:outerShdw blurRad="50800" dist="50800" dir="5400000" sx="101000" sy="101000" algn="t" rotWithShape="0">
                    <a:prstClr val="black">
                      <a:alpha val="40000"/>
                    </a:prst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5082" y="969264"/>
            <a:ext cx="3657600" cy="1161288"/>
          </a:xfrm>
        </p:spPr>
        <p:txBody>
          <a:bodyPr anchor="b">
            <a:noAutofit/>
          </a:bodyPr>
          <a:lstStyle>
            <a:lvl1pPr algn="l">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63388" y="510988"/>
            <a:ext cx="3657600" cy="5553636"/>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99853" y="2130552"/>
            <a:ext cx="3657600" cy="3584448"/>
          </a:xfrm>
        </p:spPr>
        <p:txBody>
          <a:bodyPr vert="horz" lIns="91440" tIns="45720" rIns="91440" bIns="45720" rtlCol="0">
            <a:normAutofit/>
          </a:bodyPr>
          <a:lstStyle>
            <a:lvl1pPr marL="0" indent="0">
              <a:spcBef>
                <a:spcPts val="10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pPr/>
              <a:t>12/14/11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51376"/>
            <a:ext cx="7776882" cy="1014984"/>
          </a:xfrm>
        </p:spPr>
        <p:txBody>
          <a:bodyPr anchor="b">
            <a:noAutofit/>
          </a:bodyPr>
          <a:lstStyle>
            <a:lvl1pPr algn="ctr">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1828800" y="457199"/>
            <a:ext cx="5486400" cy="3644153"/>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80571" y="5181599"/>
            <a:ext cx="7776882" cy="950259"/>
          </a:xfrm>
        </p:spPr>
        <p:txBody>
          <a:bodyPr vert="horz" lIns="91440" tIns="45720" rIns="91440" bIns="45720" rtlCol="0">
            <a:normAutofit/>
          </a:bodyPr>
          <a:lstStyle>
            <a:lvl1pPr marL="0" indent="0" algn="ctr">
              <a:spcBef>
                <a:spcPts val="3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pPr/>
              <a:t>12/14/11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toryboard">
    <p:spTree>
      <p:nvGrpSpPr>
        <p:cNvPr id="1" name=""/>
        <p:cNvGrpSpPr/>
        <p:nvPr/>
      </p:nvGrpSpPr>
      <p:grpSpPr>
        <a:xfrm>
          <a:off x="0" y="0"/>
          <a:ext cx="0" cy="0"/>
          <a:chOff x="0" y="0"/>
          <a:chExt cx="0" cy="0"/>
        </a:xfrm>
      </p:grpSpPr>
      <p:sp>
        <p:nvSpPr>
          <p:cNvPr id="2" name="Title 1"/>
          <p:cNvSpPr>
            <a:spLocks noGrp="1"/>
          </p:cNvSpPr>
          <p:nvPr>
            <p:ph type="title"/>
          </p:nvPr>
        </p:nvSpPr>
        <p:spPr>
          <a:xfrm>
            <a:off x="685800" y="4155141"/>
            <a:ext cx="7776882" cy="1013011"/>
          </a:xfrm>
        </p:spPr>
        <p:txBody>
          <a:bodyPr anchor="b">
            <a:noAutofit/>
          </a:bodyPr>
          <a:lstStyle>
            <a:lvl1pPr algn="ctr">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8580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80571" y="5181599"/>
            <a:ext cx="7776882" cy="950259"/>
          </a:xfrm>
        </p:spPr>
        <p:txBody>
          <a:bodyPr vert="horz" lIns="91440" tIns="45720" rIns="91440" bIns="45720" rtlCol="0">
            <a:normAutofit/>
          </a:bodyPr>
          <a:lstStyle>
            <a:lvl1pPr marL="0" indent="0" algn="ctr">
              <a:spcBef>
                <a:spcPts val="3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pPr/>
              <a:t>12/14/11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
        <p:nvSpPr>
          <p:cNvPr id="11" name="Picture Placeholder 2"/>
          <p:cNvSpPr>
            <a:spLocks noGrp="1"/>
          </p:cNvSpPr>
          <p:nvPr>
            <p:ph type="pic" idx="13"/>
          </p:nvPr>
        </p:nvSpPr>
        <p:spPr>
          <a:xfrm>
            <a:off x="68580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6" name="Picture Placeholder 2"/>
          <p:cNvSpPr>
            <a:spLocks noGrp="1"/>
          </p:cNvSpPr>
          <p:nvPr>
            <p:ph type="pic" idx="14"/>
          </p:nvPr>
        </p:nvSpPr>
        <p:spPr>
          <a:xfrm>
            <a:off x="341249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7" name="Picture Placeholder 2"/>
          <p:cNvSpPr>
            <a:spLocks noGrp="1"/>
          </p:cNvSpPr>
          <p:nvPr>
            <p:ph type="pic" idx="15"/>
          </p:nvPr>
        </p:nvSpPr>
        <p:spPr>
          <a:xfrm>
            <a:off x="341249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8" name="Picture Placeholder 2"/>
          <p:cNvSpPr>
            <a:spLocks noGrp="1"/>
          </p:cNvSpPr>
          <p:nvPr>
            <p:ph type="pic" idx="16"/>
          </p:nvPr>
        </p:nvSpPr>
        <p:spPr>
          <a:xfrm>
            <a:off x="613918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9" name="Picture Placeholder 2"/>
          <p:cNvSpPr>
            <a:spLocks noGrp="1"/>
          </p:cNvSpPr>
          <p:nvPr>
            <p:ph type="pic" idx="17"/>
          </p:nvPr>
        </p:nvSpPr>
        <p:spPr>
          <a:xfrm>
            <a:off x="613918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3400"/>
            <a:ext cx="1600200" cy="55927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3400"/>
            <a:ext cx="6019800" cy="55927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a:xfrm>
            <a:off x="685800" y="1869141"/>
            <a:ext cx="7770813" cy="4257022"/>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267200"/>
            <a:ext cx="7772400" cy="977153"/>
          </a:xfrm>
        </p:spPr>
        <p:txBody>
          <a:bodyPr anchor="b" anchorCtr="0">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685799" y="5257800"/>
            <a:ext cx="7770813" cy="874058"/>
          </a:xfrm>
        </p:spPr>
        <p:txBody>
          <a:bodyPr>
            <a:normAutofit/>
          </a:bodyPr>
          <a:lstStyle>
            <a:lvl1pPr marL="0" indent="0" algn="ctr">
              <a:spcBef>
                <a:spcPts val="300"/>
              </a:spcBef>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
        <p:nvSpPr>
          <p:cNvPr id="8" name="Picture Placeholder 7"/>
          <p:cNvSpPr>
            <a:spLocks noGrp="1"/>
          </p:cNvSpPr>
          <p:nvPr>
            <p:ph type="pic" sz="quarter" idx="13"/>
          </p:nvPr>
        </p:nvSpPr>
        <p:spPr>
          <a:xfrm rot="21540000">
            <a:off x="2056196" y="424650"/>
            <a:ext cx="5031609" cy="337580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a:lstStyle>
            <a:lvl1pPr>
              <a:buFont typeface="Arial" pitchFamily="34" charset="0"/>
              <a:buNone/>
              <a:defRPr/>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990600"/>
            <a:ext cx="7770813" cy="1743075"/>
          </a:xfrm>
        </p:spPr>
        <p:txBody>
          <a:bodyPr vert="horz" lIns="91440" tIns="45720" rIns="91440" bIns="45720" rtlCol="0" anchor="b" anchorCtr="0">
            <a:noAutofit/>
          </a:bodyPr>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685800" y="2756647"/>
            <a:ext cx="7770813" cy="1281953"/>
          </a:xfrm>
        </p:spPr>
        <p:txBody>
          <a:bodyPr vert="horz" lIns="91440" tIns="45720" rIns="91440" bIns="45720" rtlCol="0">
            <a:normAutofit/>
          </a:bodyPr>
          <a:lstStyle>
            <a:lvl1pPr marL="0" indent="0" algn="ctr" defTabSz="914400" rtl="0" eaLnBrk="1" latinLnBrk="0" hangingPunct="1">
              <a:spcBef>
                <a:spcPts val="300"/>
              </a:spcBef>
              <a:buFontTx/>
              <a:buNone/>
              <a:defRPr sz="2000" kern="1200">
                <a:solidFill>
                  <a:schemeClr val="tx1">
                    <a:tint val="75000"/>
                  </a:schemeClr>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1A0C47-018D-4460-B945-BFF7981B6CA6}" type="datetimeFigureOut">
              <a:rPr lang="en-US" smtClean="0"/>
              <a:pPr/>
              <a:t>12/14/11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3"/>
            <a:ext cx="7770813" cy="1429871"/>
          </a:xfrm>
        </p:spPr>
        <p:txBody>
          <a:bodyPr/>
          <a:lstStyle/>
          <a:p>
            <a:r>
              <a:rPr lang="en-US" smtClean="0"/>
              <a:t>Click to edit Master title style</a:t>
            </a:r>
            <a:endParaRPr/>
          </a:p>
        </p:txBody>
      </p:sp>
      <p:sp>
        <p:nvSpPr>
          <p:cNvPr id="3" name="Content Placeholder 2"/>
          <p:cNvSpPr>
            <a:spLocks noGrp="1"/>
          </p:cNvSpPr>
          <p:nvPr>
            <p:ph sz="half" idx="1"/>
          </p:nvPr>
        </p:nvSpPr>
        <p:spPr>
          <a:xfrm>
            <a:off x="685800" y="1760538"/>
            <a:ext cx="3611880" cy="4365625"/>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marL="2398713" indent="-336550">
              <a:defRPr sz="1800"/>
            </a:lvl8pPr>
            <a:lvl9pPr marL="2398713" indent="-336550">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44733" y="1760538"/>
            <a:ext cx="3611880" cy="4365625"/>
          </a:xfrm>
        </p:spPr>
        <p:txBody>
          <a:bodyPr>
            <a:normAutofit/>
          </a:bodyPr>
          <a:lstStyle>
            <a:lvl1pPr>
              <a:defRPr sz="2200"/>
            </a:lvl1pPr>
            <a:lvl2pPr>
              <a:defRPr sz="2000"/>
            </a:lvl2pPr>
            <a:lvl3pPr>
              <a:defRPr sz="2000"/>
            </a:lvl3pPr>
            <a:lvl4pPr>
              <a:defRPr sz="2000"/>
            </a:lvl4pPr>
            <a:lvl5pPr>
              <a:defRPr sz="2000"/>
            </a:lvl5pPr>
            <a:lvl6pPr>
              <a:defRPr sz="1800"/>
            </a:lvl6pPr>
            <a:lvl7pPr>
              <a:defRPr sz="1800"/>
            </a:lvl7pPr>
            <a:lvl8pPr marL="2398713" indent="-336550">
              <a:defRPr sz="1800"/>
            </a:lvl8pPr>
            <a:lvl9pPr marL="2398713" indent="-336550">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651A0C47-018D-4460-B945-BFF7981B6CA6}" type="datetimeFigureOut">
              <a:rPr lang="en-US" smtClean="0"/>
              <a:pPr/>
              <a:t>12/14/11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3"/>
            <a:ext cx="7770813" cy="1429871"/>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1550895"/>
            <a:ext cx="3611880" cy="614082"/>
          </a:xfrm>
        </p:spPr>
        <p:txBody>
          <a:bodyPr anchor="b"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438400"/>
            <a:ext cx="3611880" cy="36877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marL="2398713" indent="-336550">
              <a:defRPr sz="1600"/>
            </a:lvl8pPr>
            <a:lvl9pPr marL="2398713" indent="-3365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45526" y="1550895"/>
            <a:ext cx="3611880" cy="614082"/>
          </a:xfrm>
        </p:spPr>
        <p:txBody>
          <a:bodyPr anchor="b"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45526" y="2438400"/>
            <a:ext cx="3611880" cy="36877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marL="2398713" indent="-336550">
              <a:defRPr sz="1600"/>
            </a:lvl8pPr>
            <a:lvl9pPr marL="2398713" indent="-3365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651A0C47-018D-4460-B945-BFF7981B6CA6}" type="datetimeFigureOut">
              <a:rPr lang="en-US" smtClean="0"/>
              <a:pPr/>
              <a:t>12/14/11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1F5A0A-F6FC-4FFD-9B49-0DA8697211D9}" type="slidenum">
              <a:rPr lang="en-US" smtClean="0"/>
              <a:pPr/>
              <a:t>‹#›</a:t>
            </a:fld>
            <a:endParaRPr lang="en-US"/>
          </a:p>
        </p:txBody>
      </p:sp>
      <p:cxnSp>
        <p:nvCxnSpPr>
          <p:cNvPr id="11" name="Straight Connector 10"/>
          <p:cNvCxnSpPr/>
          <p:nvPr/>
        </p:nvCxnSpPr>
        <p:spPr>
          <a:xfrm>
            <a:off x="786205" y="2191871"/>
            <a:ext cx="3429000" cy="1588"/>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936966" y="2191871"/>
            <a:ext cx="3429000" cy="1588"/>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51A0C47-018D-4460-B945-BFF7981B6CA6}" type="datetimeFigureOut">
              <a:rPr lang="en-US" smtClean="0"/>
              <a:pPr/>
              <a:t>12/14/11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1A0C47-018D-4460-B945-BFF7981B6CA6}" type="datetimeFigureOut">
              <a:rPr lang="en-US" smtClean="0"/>
              <a:pPr/>
              <a:t>12/14/11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5" y="971550"/>
            <a:ext cx="3657600" cy="1162050"/>
          </a:xfrm>
        </p:spPr>
        <p:txBody>
          <a:bodyPr anchor="b">
            <a:noAutofit/>
          </a:bodyPr>
          <a:lstStyle>
            <a:lvl1pPr algn="l">
              <a:defRPr sz="3600" b="0"/>
            </a:lvl1pPr>
          </a:lstStyle>
          <a:p>
            <a:r>
              <a:rPr lang="en-US" smtClean="0"/>
              <a:t>Click to edit Master title style</a:t>
            </a:r>
            <a:endParaRPr/>
          </a:p>
        </p:txBody>
      </p:sp>
      <p:sp>
        <p:nvSpPr>
          <p:cNvPr id="3" name="Content Placeholder 2"/>
          <p:cNvSpPr>
            <a:spLocks noGrp="1"/>
          </p:cNvSpPr>
          <p:nvPr>
            <p:ph idx="1"/>
          </p:nvPr>
        </p:nvSpPr>
        <p:spPr>
          <a:xfrm>
            <a:off x="4800600" y="457200"/>
            <a:ext cx="3657600" cy="56689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marL="2398713" indent="-336550">
              <a:defRPr sz="1800"/>
            </a:lvl8pPr>
            <a:lvl9pPr marL="2398713" indent="-336550">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58905" y="2133601"/>
            <a:ext cx="3657600" cy="3581400"/>
          </a:xfrm>
        </p:spPr>
        <p:txBody>
          <a:bodyPr>
            <a:normAutofit/>
          </a:bodyPr>
          <a:lstStyle>
            <a:lvl1pPr marL="0" indent="0">
              <a:spcBef>
                <a:spcPts val="10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pPr/>
              <a:t>12/14/11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121023"/>
            <a:ext cx="7770813" cy="1429871"/>
          </a:xfrm>
          <a:prstGeom prst="rect">
            <a:avLst/>
          </a:prstGeom>
        </p:spPr>
        <p:txBody>
          <a:bodyPr vert="horz" lIns="91440" tIns="45720" rIns="91440" bIns="45720" rtlCol="0" anchor="ctr" anchorCtr="0">
            <a:normAutofit/>
          </a:bodyPr>
          <a:lstStyle/>
          <a:p>
            <a:r>
              <a:rPr lang="en-US" smtClean="0"/>
              <a:t>Click to edit Master title style</a:t>
            </a:r>
            <a:endParaRPr/>
          </a:p>
        </p:txBody>
      </p:sp>
      <p:sp>
        <p:nvSpPr>
          <p:cNvPr id="3" name="Text Placeholder 2"/>
          <p:cNvSpPr>
            <a:spLocks noGrp="1"/>
          </p:cNvSpPr>
          <p:nvPr>
            <p:ph type="body" idx="1"/>
          </p:nvPr>
        </p:nvSpPr>
        <p:spPr>
          <a:xfrm>
            <a:off x="685800" y="1752600"/>
            <a:ext cx="7770813"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620435" y="6356350"/>
            <a:ext cx="2133600" cy="365125"/>
          </a:xfrm>
          <a:prstGeom prst="rect">
            <a:avLst/>
          </a:prstGeom>
        </p:spPr>
        <p:txBody>
          <a:bodyPr vert="horz" lIns="91440" tIns="45720" rIns="91440" bIns="45720" rtlCol="0" anchor="ctr"/>
          <a:lstStyle>
            <a:lvl1pPr algn="r">
              <a:defRPr sz="1200">
                <a:solidFill>
                  <a:schemeClr val="tx1">
                    <a:tint val="75000"/>
                  </a:schemeClr>
                </a:solidFill>
                <a:effectLst>
                  <a:outerShdw blurRad="50800" dist="38100" dir="5400000" sx="101000" sy="101000" algn="t" rotWithShape="0">
                    <a:prstClr val="black">
                      <a:alpha val="40000"/>
                    </a:prstClr>
                  </a:outerShdw>
                </a:effectLst>
              </a:defRPr>
            </a:lvl1pPr>
          </a:lstStyle>
          <a:p>
            <a:fld id="{651A0C47-018D-4460-B945-BFF7981B6CA6}" type="datetimeFigureOut">
              <a:rPr lang="en-US" smtClean="0"/>
              <a:pPr/>
              <a:t>12/14/11</a:t>
            </a:fld>
            <a:endParaRPr lang="en-US"/>
          </a:p>
        </p:txBody>
      </p:sp>
      <p:sp>
        <p:nvSpPr>
          <p:cNvPr id="5" name="Footer Placeholder 4"/>
          <p:cNvSpPr>
            <a:spLocks noGrp="1"/>
          </p:cNvSpPr>
          <p:nvPr>
            <p:ph type="ftr" sz="quarter" idx="3"/>
          </p:nvPr>
        </p:nvSpPr>
        <p:spPr>
          <a:xfrm>
            <a:off x="354105" y="6356350"/>
            <a:ext cx="2895600" cy="365125"/>
          </a:xfrm>
          <a:prstGeom prst="rect">
            <a:avLst/>
          </a:prstGeom>
        </p:spPr>
        <p:txBody>
          <a:bodyPr vert="horz" lIns="91440" tIns="45720" rIns="91440" bIns="45720" rtlCol="0" anchor="ctr"/>
          <a:lstStyle>
            <a:lvl1pPr algn="l">
              <a:defRPr sz="1200">
                <a:solidFill>
                  <a:schemeClr val="tx1">
                    <a:tint val="75000"/>
                  </a:schemeClr>
                </a:solidFill>
                <a:effectLst>
                  <a:outerShdw blurRad="50800" dist="38100" dir="5400000" sx="101000" sy="101000" algn="t" rotWithShape="0">
                    <a:prstClr val="black">
                      <a:alpha val="40000"/>
                    </a:prstClr>
                  </a:outerShdw>
                </a:effectLst>
              </a:defRPr>
            </a:lvl1pPr>
          </a:lstStyle>
          <a:p>
            <a:endParaRPr lang="en-US"/>
          </a:p>
        </p:txBody>
      </p:sp>
      <p:sp>
        <p:nvSpPr>
          <p:cNvPr id="6" name="Slide Number Placeholder 5"/>
          <p:cNvSpPr>
            <a:spLocks noGrp="1"/>
          </p:cNvSpPr>
          <p:nvPr>
            <p:ph type="sldNum" sz="quarter" idx="4"/>
          </p:nvPr>
        </p:nvSpPr>
        <p:spPr>
          <a:xfrm>
            <a:off x="4229100" y="6356350"/>
            <a:ext cx="685800" cy="365125"/>
          </a:xfrm>
          <a:prstGeom prst="rect">
            <a:avLst/>
          </a:prstGeom>
        </p:spPr>
        <p:txBody>
          <a:bodyPr vert="horz" lIns="91440" tIns="45720" rIns="91440" bIns="45720" rtlCol="0" anchor="ctr"/>
          <a:lstStyle>
            <a:lvl1pPr algn="ctr">
              <a:defRPr sz="1200">
                <a:solidFill>
                  <a:schemeClr val="tx1">
                    <a:tint val="75000"/>
                  </a:schemeClr>
                </a:solidFill>
                <a:effectLst>
                  <a:outerShdw blurRad="50800" dist="38100" dir="5400000" sx="101000" sy="101000" algn="t" rotWithShape="0">
                    <a:prstClr val="black">
                      <a:alpha val="40000"/>
                    </a:prstClr>
                  </a:outerShdw>
                </a:effectLst>
              </a:defRPr>
            </a:lvl1pPr>
          </a:lstStyle>
          <a:p>
            <a:fld id="{9C1F5A0A-F6FC-4FFD-9B49-0DA8697211D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400" rtl="0" eaLnBrk="1" latinLnBrk="0" hangingPunct="1">
        <a:spcBef>
          <a:spcPct val="0"/>
        </a:spcBef>
        <a:buNone/>
        <a:defRPr sz="48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ts val="2000"/>
        </a:spcBef>
        <a:buFontTx/>
        <a:buBlip>
          <a:blip r:embed="rId16"/>
        </a:buBlip>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685800" indent="-336550" algn="l" defTabSz="914400" rtl="0" eaLnBrk="1" latinLnBrk="0" hangingPunct="1">
        <a:spcBef>
          <a:spcPts val="600"/>
        </a:spcBef>
        <a:buFontTx/>
        <a:buBlip>
          <a:blip r:embed="rId16"/>
        </a:buBlip>
        <a:defRPr sz="2000" kern="1200">
          <a:solidFill>
            <a:schemeClr val="tx1"/>
          </a:solidFill>
          <a:effectLst>
            <a:outerShdw blurRad="50800" dist="50800" dir="5400000" sx="101000" sy="101000" algn="t" rotWithShape="0">
              <a:prstClr val="black">
                <a:alpha val="40000"/>
              </a:prstClr>
            </a:outerShdw>
          </a:effectLst>
          <a:latin typeface="+mn-lt"/>
          <a:ea typeface="+mn-ea"/>
          <a:cs typeface="+mn-cs"/>
        </a:defRPr>
      </a:lvl2pPr>
      <a:lvl3pPr marL="1035050" indent="-3492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3pPr>
      <a:lvl4pPr marL="1371600" indent="-3365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4pPr>
      <a:lvl5pPr marL="1720850" indent="-3492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5pPr>
      <a:lvl6pPr marL="2055813"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6pPr>
      <a:lvl7pPr marL="2398713"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7pPr>
      <a:lvl8pPr marL="2743200"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8pPr>
      <a:lvl9pPr marL="3087688" indent="-336550" algn="l" defTabSz="914400" rtl="0" eaLnBrk="1" latinLnBrk="0" hangingPunct="1">
        <a:spcBef>
          <a:spcPct val="20000"/>
        </a:spcBef>
        <a:buFontTx/>
        <a:buBlip>
          <a:blip r:embed="rId16"/>
        </a:buBlip>
        <a:defRPr lang="en-US" sz="1800" kern="1200" dirty="0">
          <a:solidFill>
            <a:schemeClr val="tx1"/>
          </a:solidFill>
          <a:effectLst>
            <a:outerShdw blurRad="50800" dist="50800" dir="5400000" sx="101000" sy="101000" algn="t" rotWithShape="0">
              <a:prstClr val="black">
                <a:alpha val="4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humanmetrics.com/" TargetMode="External"/><Relationship Id="rId4" Type="http://schemas.openxmlformats.org/officeDocument/2006/relationships/hyperlink" Target="http://keirsey.com/handler.aspx?s=keirsey&amp;f=fourtemps&amp;tab=3&amp;c=champion" TargetMode="External"/><Relationship Id="rId5" Type="http://schemas.openxmlformats.org/officeDocument/2006/relationships/hyperlink" Target="http://www.keirsey.com/personalityzone/wz21.asp" TargetMode="Externa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 Id="rId3" Type="http://schemas.openxmlformats.org/officeDocument/2006/relationships/image" Target="../media/image7.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 Id="rId3" Type="http://schemas.openxmlformats.org/officeDocument/2006/relationships/image" Target="../media/image19.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gif"/><Relationship Id="rId3" Type="http://schemas.openxmlformats.org/officeDocument/2006/relationships/image" Target="../media/image25.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 Id="rId3" Type="http://schemas.openxmlformats.org/officeDocument/2006/relationships/image" Target="../media/image25.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eg"/><Relationship Id="rId3" Type="http://schemas.openxmlformats.org/officeDocument/2006/relationships/image" Target="../media/image2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eg"/><Relationship Id="rId3" Type="http://schemas.openxmlformats.org/officeDocument/2006/relationships/image" Target="../media/image28.jpeg"/></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jpeg"/><Relationship Id="rId1" Type="http://schemas.openxmlformats.org/officeDocument/2006/relationships/slideLayout" Target="../slideLayouts/slideLayout2.xml"/><Relationship Id="rId2" Type="http://schemas.openxmlformats.org/officeDocument/2006/relationships/image" Target="../media/image25.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jpeg"/><Relationship Id="rId3" Type="http://schemas.openxmlformats.org/officeDocument/2006/relationships/image" Target="../media/image25.jpeg"/></Relationships>
</file>

<file path=ppt/slides/_rels/slide33.xml.rels><?xml version="1.0" encoding="UTF-8" standalone="yes"?>
<Relationships xmlns="http://schemas.openxmlformats.org/package/2006/relationships"><Relationship Id="rId3" Type="http://schemas.openxmlformats.org/officeDocument/2006/relationships/image" Target="../media/image33.jpeg"/><Relationship Id="rId4" Type="http://schemas.openxmlformats.org/officeDocument/2006/relationships/hyperlink" Target="http://www.youtube.com/watch?v=HwQQN_hFSGw&amp;feature=related" TargetMode="External"/><Relationship Id="rId5" Type="http://schemas.openxmlformats.org/officeDocument/2006/relationships/image" Target="../media/image34.jpeg"/><Relationship Id="rId6" Type="http://schemas.openxmlformats.org/officeDocument/2006/relationships/image" Target="../media/image35.jpeg"/><Relationship Id="rId7" Type="http://schemas.openxmlformats.org/officeDocument/2006/relationships/image" Target="../media/image36.jpeg"/><Relationship Id="rId8" Type="http://schemas.openxmlformats.org/officeDocument/2006/relationships/hyperlink" Target="http://www.youtube.com/watch?v=v2TbQrkk-wk" TargetMode="External"/><Relationship Id="rId9" Type="http://schemas.openxmlformats.org/officeDocument/2006/relationships/image" Target="../media/image37.jpeg"/><Relationship Id="rId1" Type="http://schemas.openxmlformats.org/officeDocument/2006/relationships/slideLayout" Target="../slideLayouts/slideLayout2.xml"/><Relationship Id="rId2" Type="http://schemas.openxmlformats.org/officeDocument/2006/relationships/image" Target="../media/image32.jpeg"/></Relationships>
</file>

<file path=ppt/slides/_rels/slide34.xml.rels><?xml version="1.0" encoding="UTF-8" standalone="yes"?>
<Relationships xmlns="http://schemas.openxmlformats.org/package/2006/relationships"><Relationship Id="rId3" Type="http://schemas.openxmlformats.org/officeDocument/2006/relationships/image" Target="../media/image39.jpeg"/><Relationship Id="rId4" Type="http://schemas.openxmlformats.org/officeDocument/2006/relationships/image" Target="../media/image40.jpeg"/><Relationship Id="rId5" Type="http://schemas.openxmlformats.org/officeDocument/2006/relationships/image" Target="../media/image41.jpeg"/><Relationship Id="rId1" Type="http://schemas.openxmlformats.org/officeDocument/2006/relationships/slideLayout" Target="../slideLayouts/slideLayout2.xml"/><Relationship Id="rId2" Type="http://schemas.openxmlformats.org/officeDocument/2006/relationships/image" Target="../media/image38.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4.jpeg"/><Relationship Id="rId4" Type="http://schemas.openxmlformats.org/officeDocument/2006/relationships/image" Target="../media/image45.jpeg"/><Relationship Id="rId5" Type="http://schemas.openxmlformats.org/officeDocument/2006/relationships/image" Target="../media/image46.jpeg"/><Relationship Id="rId6" Type="http://schemas.openxmlformats.org/officeDocument/2006/relationships/image" Target="../media/image47.jpeg"/><Relationship Id="rId7" Type="http://schemas.openxmlformats.org/officeDocument/2006/relationships/image" Target="../media/image48.jpeg"/><Relationship Id="rId1" Type="http://schemas.openxmlformats.org/officeDocument/2006/relationships/slideLayout" Target="../slideLayouts/slideLayout2.xml"/><Relationship Id="rId2" Type="http://schemas.openxmlformats.org/officeDocument/2006/relationships/image" Target="../media/image43.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jpeg"/></Relationships>
</file>

<file path=ppt/slides/_rels/slide42.xml.rels><?xml version="1.0" encoding="UTF-8" standalone="yes"?>
<Relationships xmlns="http://schemas.openxmlformats.org/package/2006/relationships"><Relationship Id="rId3" Type="http://schemas.openxmlformats.org/officeDocument/2006/relationships/image" Target="../media/image51.jpeg"/><Relationship Id="rId4" Type="http://schemas.openxmlformats.org/officeDocument/2006/relationships/image" Target="../media/image52.jpeg"/><Relationship Id="rId5" Type="http://schemas.openxmlformats.org/officeDocument/2006/relationships/image" Target="../media/image53.jpeg"/><Relationship Id="rId6" Type="http://schemas.openxmlformats.org/officeDocument/2006/relationships/image" Target="../media/image54.jpeg"/><Relationship Id="rId7" Type="http://schemas.openxmlformats.org/officeDocument/2006/relationships/image" Target="../media/image55.jpeg"/><Relationship Id="rId1" Type="http://schemas.openxmlformats.org/officeDocument/2006/relationships/slideLayout" Target="../slideLayouts/slideLayout2.xml"/><Relationship Id="rId2" Type="http://schemas.openxmlformats.org/officeDocument/2006/relationships/image" Target="../media/image50.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6.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frbsf.org/publications/economics/letter/2011/el2011-09.pdf"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facebook.com/CareerPathWorkshops" TargetMode="External"/><Relationship Id="rId3" Type="http://schemas.openxmlformats.org/officeDocument/2006/relationships/image" Target="../media/image13.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55358"/>
            <a:ext cx="7772400" cy="978408"/>
          </a:xfrm>
        </p:spPr>
        <p:txBody>
          <a:bodyPr/>
          <a:lstStyle/>
          <a:p>
            <a:r>
              <a:rPr lang="en-US" dirty="0" smtClean="0"/>
              <a:t>Welcome to the…</a:t>
            </a:r>
            <a:endParaRPr lang="en-US" dirty="0"/>
          </a:p>
        </p:txBody>
      </p:sp>
      <p:sp>
        <p:nvSpPr>
          <p:cNvPr id="3" name="Subtitle 2"/>
          <p:cNvSpPr>
            <a:spLocks noGrp="1"/>
          </p:cNvSpPr>
          <p:nvPr>
            <p:ph type="subTitle" idx="1"/>
          </p:nvPr>
        </p:nvSpPr>
        <p:spPr>
          <a:xfrm>
            <a:off x="685800" y="1633766"/>
            <a:ext cx="7772400" cy="2967671"/>
          </a:xfrm>
        </p:spPr>
        <p:txBody>
          <a:bodyPr>
            <a:normAutofit/>
          </a:bodyPr>
          <a:lstStyle/>
          <a:p>
            <a:r>
              <a:rPr lang="en-US" sz="4700" dirty="0" smtClean="0">
                <a:solidFill>
                  <a:srgbClr val="FFFF00"/>
                </a:solidFill>
              </a:rPr>
              <a:t>Career Path Program For College Students</a:t>
            </a:r>
          </a:p>
          <a:p>
            <a:endParaRPr lang="en-US" sz="4000" dirty="0">
              <a:solidFill>
                <a:srgbClr val="FFFF00"/>
              </a:solidFill>
            </a:endParaRPr>
          </a:p>
        </p:txBody>
      </p:sp>
      <p:pic>
        <p:nvPicPr>
          <p:cNvPr id="4" name="Picture 3" descr="74590920.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579925" y="3328187"/>
            <a:ext cx="1990410" cy="3340719"/>
          </a:xfrm>
          <a:prstGeom prst="rect">
            <a:avLst/>
          </a:prstGeom>
        </p:spPr>
      </p:pic>
      <p:pic>
        <p:nvPicPr>
          <p:cNvPr id="6" name="Picture 5" descr="aa053844.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620014" y="3468427"/>
            <a:ext cx="1121701" cy="3121256"/>
          </a:xfrm>
          <a:prstGeom prst="rect">
            <a:avLst/>
          </a:prstGeom>
        </p:spPr>
      </p:pic>
      <p:pic>
        <p:nvPicPr>
          <p:cNvPr id="7" name="Picture 6" descr="200387759-001.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280203" y="3309756"/>
            <a:ext cx="1280203" cy="3401682"/>
          </a:xfrm>
          <a:prstGeom prst="rect">
            <a:avLst/>
          </a:prstGeom>
        </p:spPr>
      </p:pic>
    </p:spTree>
    <p:extLst>
      <p:ext uri="{BB962C8B-B14F-4D97-AF65-F5344CB8AC3E}">
        <p14:creationId xmlns:p14="http://schemas.microsoft.com/office/powerpoint/2010/main" val="370617498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 14"/>
          <p:cNvGrpSpPr>
            <a:grpSpLocks/>
          </p:cNvGrpSpPr>
          <p:nvPr/>
        </p:nvGrpSpPr>
        <p:grpSpPr bwMode="auto">
          <a:xfrm>
            <a:off x="914400" y="4051300"/>
            <a:ext cx="8077200" cy="2444750"/>
            <a:chOff x="914400" y="3575180"/>
            <a:chExt cx="8077201" cy="2444620"/>
          </a:xfrm>
        </p:grpSpPr>
        <p:sp>
          <p:nvSpPr>
            <p:cNvPr id="4" name="Cube 3"/>
            <p:cNvSpPr/>
            <p:nvPr/>
          </p:nvSpPr>
          <p:spPr>
            <a:xfrm>
              <a:off x="914400" y="5257841"/>
              <a:ext cx="2057400" cy="761959"/>
            </a:xfrm>
            <a:prstGeom prst="cube">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en-US" dirty="0"/>
                <a:t>Step 1</a:t>
              </a:r>
            </a:p>
          </p:txBody>
        </p:sp>
        <p:sp>
          <p:nvSpPr>
            <p:cNvPr id="8" name="Cube 7"/>
            <p:cNvSpPr/>
            <p:nvPr/>
          </p:nvSpPr>
          <p:spPr>
            <a:xfrm>
              <a:off x="2819400" y="5257841"/>
              <a:ext cx="2057400" cy="761959"/>
            </a:xfrm>
            <a:prstGeom prst="cube">
              <a:avLst/>
            </a:prstGeom>
            <a:ln>
              <a:noFill/>
            </a:ln>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en-US"/>
            </a:p>
          </p:txBody>
        </p:sp>
        <p:sp>
          <p:nvSpPr>
            <p:cNvPr id="5" name="Cube 4"/>
            <p:cNvSpPr/>
            <p:nvPr/>
          </p:nvSpPr>
          <p:spPr>
            <a:xfrm>
              <a:off x="2819400" y="4673672"/>
              <a:ext cx="2057400" cy="761959"/>
            </a:xfrm>
            <a:prstGeom prst="cube">
              <a:avLst/>
            </a:prstGeom>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en-US" dirty="0"/>
                <a:t>Step 2</a:t>
              </a:r>
            </a:p>
          </p:txBody>
        </p:sp>
        <p:sp>
          <p:nvSpPr>
            <p:cNvPr id="9" name="Cube 8"/>
            <p:cNvSpPr/>
            <p:nvPr/>
          </p:nvSpPr>
          <p:spPr>
            <a:xfrm>
              <a:off x="4724400" y="4495881"/>
              <a:ext cx="2209800" cy="1523919"/>
            </a:xfrm>
            <a:prstGeom prst="cube">
              <a:avLst/>
            </a:prstGeom>
            <a:ln>
              <a:noFill/>
            </a:ln>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en-US"/>
            </a:p>
          </p:txBody>
        </p:sp>
        <p:sp>
          <p:nvSpPr>
            <p:cNvPr id="6" name="Cube 5"/>
            <p:cNvSpPr/>
            <p:nvPr/>
          </p:nvSpPr>
          <p:spPr>
            <a:xfrm>
              <a:off x="4660900" y="4114901"/>
              <a:ext cx="2057400" cy="761959"/>
            </a:xfrm>
            <a:prstGeom prst="cube">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n-US" dirty="0"/>
                <a:t>Step 3</a:t>
              </a:r>
            </a:p>
          </p:txBody>
        </p:sp>
        <p:sp>
          <p:nvSpPr>
            <p:cNvPr id="10" name="Cube 9"/>
            <p:cNvSpPr/>
            <p:nvPr/>
          </p:nvSpPr>
          <p:spPr>
            <a:xfrm>
              <a:off x="6537326" y="3962509"/>
              <a:ext cx="2454275" cy="2057291"/>
            </a:xfrm>
            <a:prstGeom prst="cube">
              <a:avLst/>
            </a:prstGeom>
            <a:ln>
              <a:noFill/>
            </a:ln>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en-US"/>
            </a:p>
          </p:txBody>
        </p:sp>
        <p:sp>
          <p:nvSpPr>
            <p:cNvPr id="7" name="Cube 6"/>
            <p:cNvSpPr/>
            <p:nvPr/>
          </p:nvSpPr>
          <p:spPr>
            <a:xfrm>
              <a:off x="6553201" y="3575180"/>
              <a:ext cx="2133600" cy="920701"/>
            </a:xfrm>
            <a:prstGeom prst="cub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dirty="0"/>
                <a:t>Step 4</a:t>
              </a:r>
            </a:p>
          </p:txBody>
        </p:sp>
      </p:grpSp>
      <p:sp>
        <p:nvSpPr>
          <p:cNvPr id="2051" name="TextBox 10"/>
          <p:cNvSpPr txBox="1">
            <a:spLocks noChangeArrowheads="1"/>
          </p:cNvSpPr>
          <p:nvPr/>
        </p:nvSpPr>
        <p:spPr bwMode="auto">
          <a:xfrm>
            <a:off x="963613" y="2265254"/>
            <a:ext cx="1676400" cy="3477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200" dirty="0" smtClean="0"/>
              <a:t>First, you will work with Angela and the group to explore</a:t>
            </a:r>
          </a:p>
          <a:p>
            <a:r>
              <a:rPr lang="en-US" sz="2200" dirty="0" smtClean="0"/>
              <a:t>your personality and self-concept</a:t>
            </a:r>
            <a:endParaRPr lang="en-US" sz="2200" dirty="0"/>
          </a:p>
        </p:txBody>
      </p:sp>
      <p:sp>
        <p:nvSpPr>
          <p:cNvPr id="2052" name="TextBox 11"/>
          <p:cNvSpPr txBox="1">
            <a:spLocks noChangeArrowheads="1"/>
          </p:cNvSpPr>
          <p:nvPr/>
        </p:nvSpPr>
        <p:spPr bwMode="auto">
          <a:xfrm>
            <a:off x="6934200" y="0"/>
            <a:ext cx="1524000" cy="41549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200" dirty="0" smtClean="0"/>
              <a:t>Lastly you will participate in an interview skill – building exercise with partners, led by </a:t>
            </a:r>
            <a:r>
              <a:rPr lang="en-US" sz="2200" dirty="0"/>
              <a:t>B</a:t>
            </a:r>
            <a:r>
              <a:rPr lang="en-US" sz="2200" dirty="0" smtClean="0"/>
              <a:t>rittany</a:t>
            </a:r>
            <a:endParaRPr lang="en-US" sz="2200" dirty="0"/>
          </a:p>
        </p:txBody>
      </p:sp>
      <p:sp>
        <p:nvSpPr>
          <p:cNvPr id="2053" name="TextBox 12"/>
          <p:cNvSpPr txBox="1">
            <a:spLocks noChangeArrowheads="1"/>
          </p:cNvSpPr>
          <p:nvPr/>
        </p:nvSpPr>
        <p:spPr bwMode="auto">
          <a:xfrm>
            <a:off x="2819400" y="1333421"/>
            <a:ext cx="1676400" cy="38164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200" dirty="0" smtClean="0"/>
              <a:t>Next, Stesha will lead you in a discussion about  how to gather information about various career options</a:t>
            </a:r>
          </a:p>
        </p:txBody>
      </p:sp>
      <p:sp>
        <p:nvSpPr>
          <p:cNvPr id="2054" name="TextBox 13"/>
          <p:cNvSpPr txBox="1">
            <a:spLocks noChangeArrowheads="1"/>
          </p:cNvSpPr>
          <p:nvPr/>
        </p:nvSpPr>
        <p:spPr bwMode="auto">
          <a:xfrm>
            <a:off x="4645025" y="189845"/>
            <a:ext cx="1892300" cy="440120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000" dirty="0" smtClean="0"/>
              <a:t>Next, Kofi will help you provide you with tips on effective job -search strategies as well as what you can do to make your college-to-work transition a stress-free experience</a:t>
            </a:r>
            <a:endParaRPr lang="en-US" sz="2000" dirty="0"/>
          </a:p>
        </p:txBody>
      </p:sp>
      <p:sp>
        <p:nvSpPr>
          <p:cNvPr id="16" name="TextBox 15"/>
          <p:cNvSpPr txBox="1"/>
          <p:nvPr/>
        </p:nvSpPr>
        <p:spPr>
          <a:xfrm>
            <a:off x="268675" y="303213"/>
            <a:ext cx="3739813" cy="461665"/>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ctr" fontAlgn="auto">
              <a:spcBef>
                <a:spcPts val="0"/>
              </a:spcBef>
              <a:spcAft>
                <a:spcPts val="0"/>
              </a:spcAft>
              <a:defRPr/>
            </a:pPr>
            <a:r>
              <a:rPr lang="en-US" sz="2400" b="1" dirty="0" smtClean="0"/>
              <a:t>Order of presentation</a:t>
            </a:r>
            <a:endParaRPr lang="en-US" sz="2400" b="1" dirty="0"/>
          </a:p>
        </p:txBody>
      </p:sp>
    </p:spTree>
    <p:extLst>
      <p:ext uri="{BB962C8B-B14F-4D97-AF65-F5344CB8AC3E}">
        <p14:creationId xmlns:p14="http://schemas.microsoft.com/office/powerpoint/2010/main" val="115505001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Personality and Self Concept</a:t>
            </a:r>
            <a:endParaRPr lang="en-US" dirty="0"/>
          </a:p>
        </p:txBody>
      </p:sp>
      <p:sp>
        <p:nvSpPr>
          <p:cNvPr id="3" name="Subtitle 2"/>
          <p:cNvSpPr>
            <a:spLocks noGrp="1"/>
          </p:cNvSpPr>
          <p:nvPr>
            <p:ph idx="1"/>
          </p:nvPr>
        </p:nvSpPr>
        <p:spPr>
          <a:xfrm>
            <a:off x="685801" y="1869141"/>
            <a:ext cx="4955610" cy="4257022"/>
          </a:xfrm>
        </p:spPr>
        <p:txBody>
          <a:bodyPr>
            <a:normAutofit fontScale="85000" lnSpcReduction="20000"/>
          </a:bodyPr>
          <a:lstStyle/>
          <a:p>
            <a:pPr marL="0" indent="0">
              <a:buNone/>
            </a:pPr>
            <a:r>
              <a:rPr lang="en-US" sz="4000" dirty="0" smtClean="0">
                <a:solidFill>
                  <a:srgbClr val="FFFFFF"/>
                </a:solidFill>
              </a:rPr>
              <a:t>Objective: Students will be able to answer these questions:</a:t>
            </a:r>
          </a:p>
          <a:p>
            <a:pPr marL="0" indent="0">
              <a:buNone/>
            </a:pPr>
            <a:r>
              <a:rPr lang="en-US" sz="4000" dirty="0" smtClean="0">
                <a:solidFill>
                  <a:srgbClr val="FFFF00"/>
                </a:solidFill>
              </a:rPr>
              <a:t>“Why am I interested in certain jobs”?</a:t>
            </a:r>
          </a:p>
          <a:p>
            <a:pPr marL="0" indent="0">
              <a:buNone/>
            </a:pPr>
            <a:r>
              <a:rPr lang="en-US" sz="4000" dirty="0" smtClean="0">
                <a:solidFill>
                  <a:srgbClr val="FFFF00"/>
                </a:solidFill>
              </a:rPr>
              <a:t>“What can my personality tell me about possible career options?</a:t>
            </a:r>
            <a:endParaRPr lang="en-US" sz="4000" dirty="0">
              <a:solidFill>
                <a:srgbClr val="FFFF00"/>
              </a:solidFill>
            </a:endParaRPr>
          </a:p>
        </p:txBody>
      </p:sp>
      <p:pic>
        <p:nvPicPr>
          <p:cNvPr id="5" name="Picture 4" descr="rbrb_2750.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48311" y="2137838"/>
            <a:ext cx="3462690" cy="3993441"/>
          </a:xfrm>
          <a:prstGeom prst="rect">
            <a:avLst/>
          </a:prstGeom>
        </p:spPr>
      </p:pic>
    </p:spTree>
    <p:extLst>
      <p:ext uri="{BB962C8B-B14F-4D97-AF65-F5344CB8AC3E}">
        <p14:creationId xmlns:p14="http://schemas.microsoft.com/office/powerpoint/2010/main" val="422031542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Objectives</a:t>
            </a:r>
            <a:endParaRPr lang="en-US" dirty="0"/>
          </a:p>
        </p:txBody>
      </p:sp>
      <p:sp>
        <p:nvSpPr>
          <p:cNvPr id="3" name="Subtitle 2"/>
          <p:cNvSpPr>
            <a:spLocks noGrp="1"/>
          </p:cNvSpPr>
          <p:nvPr>
            <p:ph idx="1"/>
          </p:nvPr>
        </p:nvSpPr>
        <p:spPr/>
        <p:txBody>
          <a:bodyPr>
            <a:normAutofit lnSpcReduction="10000"/>
          </a:bodyPr>
          <a:lstStyle/>
          <a:p>
            <a:pPr marL="0" indent="0">
              <a:buNone/>
            </a:pPr>
            <a:r>
              <a:rPr lang="en-US" sz="4000" dirty="0" smtClean="0">
                <a:solidFill>
                  <a:srgbClr val="FFFF00"/>
                </a:solidFill>
              </a:rPr>
              <a:t>At the end of this activity students will be able to: </a:t>
            </a:r>
          </a:p>
          <a:p>
            <a:pPr marL="742950" indent="-742950">
              <a:buFont typeface="+mj-lt"/>
              <a:buAutoNum type="arabicPeriod"/>
            </a:pPr>
            <a:r>
              <a:rPr lang="en-US" sz="4000" dirty="0"/>
              <a:t>R</a:t>
            </a:r>
            <a:r>
              <a:rPr lang="en-US" sz="4000" dirty="0" smtClean="0"/>
              <a:t>ecord their MTBI type</a:t>
            </a:r>
          </a:p>
          <a:p>
            <a:pPr marL="742950" indent="-742950">
              <a:buFont typeface="+mj-lt"/>
              <a:buAutoNum type="arabicPeriod"/>
            </a:pPr>
            <a:r>
              <a:rPr lang="en-US" sz="4000" dirty="0"/>
              <a:t>E</a:t>
            </a:r>
            <a:r>
              <a:rPr lang="en-US" sz="4000" dirty="0" smtClean="0"/>
              <a:t>xplore their personality profile </a:t>
            </a:r>
          </a:p>
          <a:p>
            <a:pPr marL="742950" indent="-742950">
              <a:buFont typeface="+mj-lt"/>
              <a:buAutoNum type="arabicPeriod"/>
            </a:pPr>
            <a:r>
              <a:rPr lang="en-US" sz="4000" dirty="0" smtClean="0"/>
              <a:t>Discuss insights into their self-concept and job preferences</a:t>
            </a:r>
            <a:endParaRPr lang="en-US" sz="4000" dirty="0"/>
          </a:p>
        </p:txBody>
      </p:sp>
    </p:spTree>
    <p:extLst>
      <p:ext uri="{BB962C8B-B14F-4D97-AF65-F5344CB8AC3E}">
        <p14:creationId xmlns:p14="http://schemas.microsoft.com/office/powerpoint/2010/main" val="43799751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 </a:t>
            </a:r>
            <a:endParaRPr lang="en-US" dirty="0"/>
          </a:p>
        </p:txBody>
      </p:sp>
      <p:sp>
        <p:nvSpPr>
          <p:cNvPr id="3" name="Subtitle 2"/>
          <p:cNvSpPr>
            <a:spLocks noGrp="1"/>
          </p:cNvSpPr>
          <p:nvPr>
            <p:ph idx="1"/>
          </p:nvPr>
        </p:nvSpPr>
        <p:spPr>
          <a:xfrm>
            <a:off x="685800" y="1412876"/>
            <a:ext cx="7770813" cy="4713288"/>
          </a:xfrm>
        </p:spPr>
        <p:txBody>
          <a:bodyPr>
            <a:normAutofit lnSpcReduction="10000"/>
          </a:bodyPr>
          <a:lstStyle/>
          <a:p>
            <a:pPr marL="457200" indent="-457200">
              <a:buFont typeface="+mj-lt"/>
              <a:buAutoNum type="arabicPeriod"/>
            </a:pPr>
            <a:r>
              <a:rPr lang="en-US" sz="2400" dirty="0">
                <a:solidFill>
                  <a:srgbClr val="FFFF00"/>
                </a:solidFill>
                <a:effectLst/>
              </a:rPr>
              <a:t>The MBTI is based on Jungian-type theory </a:t>
            </a:r>
            <a:r>
              <a:rPr lang="en-US" sz="1800" dirty="0">
                <a:solidFill>
                  <a:srgbClr val="FFFF00"/>
                </a:solidFill>
                <a:effectLst/>
              </a:rPr>
              <a:t>(Jung, 1990/1971)</a:t>
            </a:r>
            <a:r>
              <a:rPr lang="en-US" sz="2400" dirty="0">
                <a:solidFill>
                  <a:srgbClr val="FFFF00"/>
                </a:solidFill>
                <a:effectLst/>
              </a:rPr>
              <a:t> and originally was </a:t>
            </a:r>
            <a:r>
              <a:rPr lang="en-US" sz="2400" dirty="0" smtClean="0">
                <a:solidFill>
                  <a:srgbClr val="FFFF00"/>
                </a:solidFill>
                <a:effectLst/>
              </a:rPr>
              <a:t>developed </a:t>
            </a:r>
            <a:r>
              <a:rPr lang="en-US" sz="2400" dirty="0">
                <a:solidFill>
                  <a:srgbClr val="FFFF00"/>
                </a:solidFill>
                <a:effectLst/>
              </a:rPr>
              <a:t>as a career counseling tool </a:t>
            </a:r>
            <a:r>
              <a:rPr lang="en-US" sz="1800" dirty="0">
                <a:solidFill>
                  <a:srgbClr val="FFFF00"/>
                </a:solidFill>
                <a:effectLst/>
              </a:rPr>
              <a:t>(</a:t>
            </a:r>
            <a:r>
              <a:rPr lang="en-US" sz="1800" dirty="0" err="1">
                <a:solidFill>
                  <a:srgbClr val="FFFF00"/>
                </a:solidFill>
                <a:effectLst/>
              </a:rPr>
              <a:t>McCaulley</a:t>
            </a:r>
            <a:r>
              <a:rPr lang="en-US" sz="1800" dirty="0">
                <a:solidFill>
                  <a:srgbClr val="FFFF00"/>
                </a:solidFill>
                <a:effectLst/>
              </a:rPr>
              <a:t>, 1990)</a:t>
            </a:r>
            <a:r>
              <a:rPr lang="en-US" sz="2400" dirty="0">
                <a:solidFill>
                  <a:srgbClr val="FFFF00"/>
                </a:solidFill>
                <a:effectLst/>
              </a:rPr>
              <a:t>. </a:t>
            </a:r>
            <a:endParaRPr lang="en-US" sz="2400" dirty="0" smtClean="0">
              <a:solidFill>
                <a:srgbClr val="FFFF00"/>
              </a:solidFill>
              <a:effectLst/>
            </a:endParaRPr>
          </a:p>
          <a:p>
            <a:pPr marL="457200" indent="-457200">
              <a:buFont typeface="+mj-lt"/>
              <a:buAutoNum type="arabicPeriod"/>
            </a:pPr>
            <a:r>
              <a:rPr lang="en-US" sz="2400" dirty="0">
                <a:solidFill>
                  <a:srgbClr val="FFFF00"/>
                </a:solidFill>
                <a:effectLst/>
              </a:rPr>
              <a:t>Approximately 2 million copies of the MBTI are sold each year </a:t>
            </a:r>
            <a:r>
              <a:rPr lang="en-US" sz="1800" dirty="0">
                <a:solidFill>
                  <a:srgbClr val="FFFF00"/>
                </a:solidFill>
                <a:effectLst/>
              </a:rPr>
              <a:t>(Healy, 2001)</a:t>
            </a:r>
            <a:r>
              <a:rPr lang="en-US" sz="2400" dirty="0">
                <a:solidFill>
                  <a:srgbClr val="FFFF00"/>
                </a:solidFill>
                <a:effectLst/>
              </a:rPr>
              <a:t>, making it the most widely used personality </a:t>
            </a:r>
            <a:r>
              <a:rPr lang="en-US" sz="2400" dirty="0" smtClean="0">
                <a:solidFill>
                  <a:srgbClr val="FFFF00"/>
                </a:solidFill>
                <a:effectLst/>
              </a:rPr>
              <a:t>instrument </a:t>
            </a:r>
            <a:r>
              <a:rPr lang="en-US" sz="2400" dirty="0">
                <a:solidFill>
                  <a:srgbClr val="FFFF00"/>
                </a:solidFill>
                <a:effectLst/>
              </a:rPr>
              <a:t>in the world </a:t>
            </a:r>
            <a:r>
              <a:rPr lang="en-US" sz="1800" dirty="0">
                <a:solidFill>
                  <a:srgbClr val="FFFF00"/>
                </a:solidFill>
                <a:effectLst/>
              </a:rPr>
              <a:t>(Jackson, Parker, &amp; </a:t>
            </a:r>
            <a:r>
              <a:rPr lang="en-US" sz="1800" dirty="0" err="1">
                <a:solidFill>
                  <a:srgbClr val="FFFF00"/>
                </a:solidFill>
                <a:effectLst/>
              </a:rPr>
              <a:t>Dipboye</a:t>
            </a:r>
            <a:r>
              <a:rPr lang="en-US" sz="1800" dirty="0">
                <a:solidFill>
                  <a:srgbClr val="FFFF00"/>
                </a:solidFill>
                <a:effectLst/>
              </a:rPr>
              <a:t>, 1996; </a:t>
            </a:r>
            <a:r>
              <a:rPr lang="en-US" sz="1800" dirty="0" err="1">
                <a:solidFill>
                  <a:srgbClr val="FFFF00"/>
                </a:solidFill>
                <a:effectLst/>
              </a:rPr>
              <a:t>Quenk</a:t>
            </a:r>
            <a:r>
              <a:rPr lang="en-US" sz="1800" dirty="0">
                <a:solidFill>
                  <a:srgbClr val="FFFF00"/>
                </a:solidFill>
                <a:effectLst/>
              </a:rPr>
              <a:t>, 2000)</a:t>
            </a:r>
            <a:r>
              <a:rPr lang="en-US" sz="2400" dirty="0" smtClean="0">
                <a:solidFill>
                  <a:srgbClr val="FFFF00"/>
                </a:solidFill>
                <a:effectLst/>
              </a:rPr>
              <a:t>.</a:t>
            </a:r>
          </a:p>
          <a:p>
            <a:pPr marL="457200" indent="-457200">
              <a:buFont typeface="+mj-lt"/>
              <a:buAutoNum type="arabicPeriod"/>
            </a:pPr>
            <a:r>
              <a:rPr lang="en-US" sz="2400" dirty="0">
                <a:solidFill>
                  <a:srgbClr val="FFFF00"/>
                </a:solidFill>
                <a:effectLst/>
              </a:rPr>
              <a:t>The MBTI yields four bipolar preference scores: extraversion-introversion, sensing-intuition, thinking-feeling, and judging-perceiving </a:t>
            </a:r>
            <a:r>
              <a:rPr lang="en-US" sz="1800" dirty="0">
                <a:solidFill>
                  <a:srgbClr val="FFFF00"/>
                </a:solidFill>
                <a:effectLst/>
              </a:rPr>
              <a:t>(Myers et al., 1998)</a:t>
            </a:r>
            <a:r>
              <a:rPr lang="en-US" sz="2400" dirty="0">
                <a:solidFill>
                  <a:srgbClr val="FFFF00"/>
                </a:solidFill>
                <a:effectLst/>
              </a:rPr>
              <a:t>.</a:t>
            </a:r>
          </a:p>
          <a:p>
            <a:pPr marL="0" indent="0">
              <a:buNone/>
            </a:pPr>
            <a:r>
              <a:rPr lang="en-US" sz="2400" dirty="0"/>
              <a:t>(</a:t>
            </a:r>
            <a:r>
              <a:rPr lang="en-US" sz="2400" dirty="0" err="1"/>
              <a:t>Pulver</a:t>
            </a:r>
            <a:r>
              <a:rPr lang="en-US" sz="2400" dirty="0"/>
              <a:t> &amp; Kelly, 2008)</a:t>
            </a:r>
            <a:endParaRPr lang="en-US" sz="2400" dirty="0">
              <a:solidFill>
                <a:srgbClr val="FFFF00"/>
              </a:solidFill>
              <a:effectLst/>
            </a:endParaRPr>
          </a:p>
          <a:p>
            <a:pPr>
              <a:buFont typeface="Arial"/>
              <a:buChar char="•"/>
            </a:pPr>
            <a:endParaRPr lang="en-US" sz="2400" dirty="0">
              <a:solidFill>
                <a:srgbClr val="FFFF00"/>
              </a:solidFill>
              <a:effectLst/>
            </a:endParaRPr>
          </a:p>
        </p:txBody>
      </p:sp>
    </p:spTree>
    <p:extLst>
      <p:ext uri="{BB962C8B-B14F-4D97-AF65-F5344CB8AC3E}">
        <p14:creationId xmlns:p14="http://schemas.microsoft.com/office/powerpoint/2010/main" val="54423876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Literature Review</a:t>
            </a:r>
            <a:endParaRPr lang="en-US" sz="3600" dirty="0"/>
          </a:p>
        </p:txBody>
      </p:sp>
      <p:sp>
        <p:nvSpPr>
          <p:cNvPr id="3" name="Subtitle 2"/>
          <p:cNvSpPr>
            <a:spLocks noGrp="1"/>
          </p:cNvSpPr>
          <p:nvPr>
            <p:ph idx="1"/>
          </p:nvPr>
        </p:nvSpPr>
        <p:spPr>
          <a:xfrm>
            <a:off x="685800" y="1412876"/>
            <a:ext cx="7770813" cy="4713288"/>
          </a:xfrm>
        </p:spPr>
        <p:txBody>
          <a:bodyPr>
            <a:normAutofit fontScale="85000" lnSpcReduction="20000"/>
          </a:bodyPr>
          <a:lstStyle/>
          <a:p>
            <a:pPr marL="457200" indent="-457200">
              <a:buFont typeface="+mj-lt"/>
              <a:buAutoNum type="arabicPeriod"/>
            </a:pPr>
            <a:r>
              <a:rPr lang="en-US" sz="2400" dirty="0">
                <a:solidFill>
                  <a:srgbClr val="FFFF00"/>
                </a:solidFill>
                <a:effectLst/>
              </a:rPr>
              <a:t>MBTI is explicitly marketed as a tool to aid in selecting majors and careers. </a:t>
            </a:r>
            <a:endParaRPr lang="en-US" sz="2400" dirty="0" smtClean="0">
              <a:solidFill>
                <a:srgbClr val="FFFF00"/>
              </a:solidFill>
              <a:effectLst/>
            </a:endParaRPr>
          </a:p>
          <a:p>
            <a:pPr marL="457200" indent="-457200">
              <a:buFont typeface="+mj-lt"/>
              <a:buAutoNum type="arabicPeriod"/>
            </a:pPr>
            <a:r>
              <a:rPr lang="en-US" sz="2400" dirty="0" smtClean="0">
                <a:solidFill>
                  <a:srgbClr val="FFFF00"/>
                </a:solidFill>
                <a:effectLst/>
              </a:rPr>
              <a:t>MBTI </a:t>
            </a:r>
            <a:r>
              <a:rPr lang="en-US" sz="2400" dirty="0">
                <a:solidFill>
                  <a:srgbClr val="FFFF00"/>
                </a:solidFill>
                <a:effectLst/>
              </a:rPr>
              <a:t>promotes understanding of why those careers are of interest. </a:t>
            </a:r>
            <a:endParaRPr lang="en-US" sz="2400" dirty="0" smtClean="0">
              <a:solidFill>
                <a:srgbClr val="FFFF00"/>
              </a:solidFill>
              <a:effectLst/>
            </a:endParaRPr>
          </a:p>
          <a:p>
            <a:pPr marL="457200" indent="-457200">
              <a:buFont typeface="+mj-lt"/>
              <a:buAutoNum type="arabicPeriod"/>
            </a:pPr>
            <a:r>
              <a:rPr lang="en-US" sz="2400" dirty="0" smtClean="0">
                <a:solidFill>
                  <a:srgbClr val="FFFF00"/>
                </a:solidFill>
                <a:effectLst/>
              </a:rPr>
              <a:t>The </a:t>
            </a:r>
            <a:r>
              <a:rPr lang="en-US" sz="2400" dirty="0">
                <a:solidFill>
                  <a:srgbClr val="FFFF00"/>
                </a:solidFill>
                <a:effectLst/>
              </a:rPr>
              <a:t>MBTI also has been described as effective in increasing self- awareness, enhancing understanding of decision-making processes and preferences, and improving interpersonal communication </a:t>
            </a:r>
            <a:r>
              <a:rPr lang="en-US" sz="1900" dirty="0">
                <a:solidFill>
                  <a:srgbClr val="FFFF00"/>
                </a:solidFill>
                <a:effectLst/>
              </a:rPr>
              <a:t>(</a:t>
            </a:r>
            <a:r>
              <a:rPr lang="en-US" sz="1900" dirty="0" err="1">
                <a:solidFill>
                  <a:srgbClr val="FFFF00"/>
                </a:solidFill>
                <a:effectLst/>
              </a:rPr>
              <a:t>McCaulley</a:t>
            </a:r>
            <a:r>
              <a:rPr lang="en-US" sz="1900" dirty="0">
                <a:solidFill>
                  <a:srgbClr val="FFFF00"/>
                </a:solidFill>
                <a:effectLst/>
              </a:rPr>
              <a:t>, 1990)</a:t>
            </a:r>
            <a:r>
              <a:rPr lang="en-US" sz="2400" dirty="0" smtClean="0">
                <a:solidFill>
                  <a:srgbClr val="FFFF00"/>
                </a:solidFill>
                <a:effectLst/>
              </a:rPr>
              <a:t>.</a:t>
            </a:r>
          </a:p>
          <a:p>
            <a:pPr marL="457200" indent="-457200">
              <a:buFont typeface="+mj-lt"/>
              <a:buAutoNum type="arabicPeriod"/>
            </a:pPr>
            <a:r>
              <a:rPr lang="en-US" sz="2400" dirty="0" err="1">
                <a:solidFill>
                  <a:srgbClr val="FFFF00"/>
                </a:solidFill>
                <a:effectLst/>
              </a:rPr>
              <a:t>Apostal</a:t>
            </a:r>
            <a:r>
              <a:rPr lang="en-US" sz="2400" dirty="0">
                <a:solidFill>
                  <a:srgbClr val="FFFF00"/>
                </a:solidFill>
                <a:effectLst/>
              </a:rPr>
              <a:t> </a:t>
            </a:r>
            <a:r>
              <a:rPr lang="en-US" sz="1900" dirty="0">
                <a:solidFill>
                  <a:srgbClr val="FFFF00"/>
                </a:solidFill>
                <a:effectLst/>
              </a:rPr>
              <a:t>(1988) </a:t>
            </a:r>
            <a:r>
              <a:rPr lang="en-US" sz="2400" dirty="0">
                <a:solidFill>
                  <a:srgbClr val="FFFF00"/>
                </a:solidFill>
                <a:effectLst/>
              </a:rPr>
              <a:t>found that the MBTI stimulates self-concept exploration</a:t>
            </a:r>
            <a:r>
              <a:rPr lang="en-US" sz="2400" dirty="0" smtClean="0">
                <a:solidFill>
                  <a:srgbClr val="FFFF00"/>
                </a:solidFill>
                <a:effectLst/>
              </a:rPr>
              <a:t>.</a:t>
            </a:r>
          </a:p>
          <a:p>
            <a:pPr marL="457200" indent="-457200">
              <a:buFont typeface="+mj-lt"/>
              <a:buAutoNum type="arabicPeriod"/>
            </a:pPr>
            <a:r>
              <a:rPr lang="en-US" sz="2400" dirty="0">
                <a:solidFill>
                  <a:srgbClr val="FFFF00"/>
                </a:solidFill>
                <a:effectLst/>
              </a:rPr>
              <a:t>Katz, Joyner, and Seaman </a:t>
            </a:r>
            <a:r>
              <a:rPr lang="en-US" sz="1900" dirty="0">
                <a:solidFill>
                  <a:srgbClr val="FFFF00"/>
                </a:solidFill>
                <a:effectLst/>
              </a:rPr>
              <a:t>(1999) </a:t>
            </a:r>
            <a:r>
              <a:rPr lang="en-US" sz="2400" dirty="0">
                <a:solidFill>
                  <a:srgbClr val="FFFF00"/>
                </a:solidFill>
                <a:effectLst/>
              </a:rPr>
              <a:t>found that the MBTI was as effective as the Strong Interest Inventory </a:t>
            </a:r>
          </a:p>
          <a:p>
            <a:pPr marL="0" indent="0">
              <a:buNone/>
            </a:pPr>
            <a:r>
              <a:rPr lang="en-US" sz="2400" dirty="0"/>
              <a:t>(</a:t>
            </a:r>
            <a:r>
              <a:rPr lang="en-US" sz="2400" dirty="0" err="1"/>
              <a:t>Pulver</a:t>
            </a:r>
            <a:r>
              <a:rPr lang="en-US" sz="2400" dirty="0"/>
              <a:t> &amp; Kelly, 2008)</a:t>
            </a:r>
            <a:endParaRPr lang="en-US" sz="2400" dirty="0" smtClean="0">
              <a:effectLst/>
            </a:endParaRPr>
          </a:p>
          <a:p>
            <a:pPr marL="0" indent="0">
              <a:buNone/>
            </a:pPr>
            <a:endParaRPr lang="en-US" sz="2400" dirty="0">
              <a:solidFill>
                <a:srgbClr val="FFFF00"/>
              </a:solidFill>
              <a:effectLst/>
            </a:endParaRPr>
          </a:p>
        </p:txBody>
      </p:sp>
    </p:spTree>
    <p:extLst>
      <p:ext uri="{BB962C8B-B14F-4D97-AF65-F5344CB8AC3E}">
        <p14:creationId xmlns:p14="http://schemas.microsoft.com/office/powerpoint/2010/main" val="244525908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Directions</a:t>
            </a:r>
            <a:endParaRPr lang="en-US" dirty="0"/>
          </a:p>
        </p:txBody>
      </p:sp>
      <p:sp>
        <p:nvSpPr>
          <p:cNvPr id="3" name="Subtitle 2"/>
          <p:cNvSpPr>
            <a:spLocks noGrp="1"/>
          </p:cNvSpPr>
          <p:nvPr>
            <p:ph idx="1"/>
          </p:nvPr>
        </p:nvSpPr>
        <p:spPr>
          <a:xfrm>
            <a:off x="685800" y="1550894"/>
            <a:ext cx="7770813" cy="4575269"/>
          </a:xfrm>
        </p:spPr>
        <p:txBody>
          <a:bodyPr>
            <a:noAutofit/>
          </a:bodyPr>
          <a:lstStyle/>
          <a:p>
            <a:pPr marL="742950" indent="-742950">
              <a:buAutoNum type="arabicPeriod"/>
            </a:pPr>
            <a:r>
              <a:rPr lang="en-US" sz="2400" dirty="0" smtClean="0">
                <a:solidFill>
                  <a:srgbClr val="FFFF00"/>
                </a:solidFill>
              </a:rPr>
              <a:t>Go </a:t>
            </a:r>
            <a:r>
              <a:rPr lang="en-US" sz="2400" dirty="0">
                <a:solidFill>
                  <a:srgbClr val="FFFF00"/>
                </a:solidFill>
              </a:rPr>
              <a:t>to:  </a:t>
            </a:r>
            <a:r>
              <a:rPr lang="en-US" sz="2400" dirty="0">
                <a:solidFill>
                  <a:srgbClr val="FFFF00"/>
                </a:solidFill>
                <a:hlinkClick r:id="rId3"/>
              </a:rPr>
              <a:t>http://www.humanmetrics.com</a:t>
            </a:r>
            <a:r>
              <a:rPr lang="en-US" sz="2400" dirty="0" smtClean="0">
                <a:solidFill>
                  <a:srgbClr val="FFFF00"/>
                </a:solidFill>
                <a:hlinkClick r:id="rId3"/>
              </a:rPr>
              <a:t>/</a:t>
            </a:r>
            <a:endParaRPr lang="en-US" sz="2400" dirty="0" smtClean="0">
              <a:solidFill>
                <a:srgbClr val="FFFF00"/>
              </a:solidFill>
            </a:endParaRPr>
          </a:p>
          <a:p>
            <a:pPr marL="742950" indent="-742950">
              <a:buAutoNum type="arabicPeriod"/>
            </a:pPr>
            <a:r>
              <a:rPr lang="en-US" sz="2400" dirty="0" smtClean="0">
                <a:solidFill>
                  <a:srgbClr val="FFFF00"/>
                </a:solidFill>
              </a:rPr>
              <a:t>Under </a:t>
            </a:r>
            <a:r>
              <a:rPr lang="en-US" sz="2400" u="sng" dirty="0" smtClean="0">
                <a:solidFill>
                  <a:srgbClr val="FFFF00"/>
                </a:solidFill>
              </a:rPr>
              <a:t>Jung Typology</a:t>
            </a:r>
            <a:r>
              <a:rPr lang="en-US" sz="2400" dirty="0" smtClean="0">
                <a:solidFill>
                  <a:srgbClr val="FFFF00"/>
                </a:solidFill>
              </a:rPr>
              <a:t> section Click “Take Test” </a:t>
            </a:r>
          </a:p>
          <a:p>
            <a:pPr marL="1435100" lvl="2" indent="-742950">
              <a:buFont typeface="Arial"/>
              <a:buChar char="•"/>
            </a:pPr>
            <a:r>
              <a:rPr lang="en-US" sz="2400" dirty="0" smtClean="0">
                <a:solidFill>
                  <a:srgbClr val="FFFF00"/>
                </a:solidFill>
              </a:rPr>
              <a:t>answer quickly and honestly, don’t over-think it,</a:t>
            </a:r>
          </a:p>
          <a:p>
            <a:pPr marL="1435100" lvl="2" indent="-742950">
              <a:buFont typeface="Arial"/>
              <a:buChar char="•"/>
            </a:pPr>
            <a:r>
              <a:rPr lang="en-US" sz="2400" dirty="0" smtClean="0">
                <a:solidFill>
                  <a:srgbClr val="FFFF00"/>
                </a:solidFill>
              </a:rPr>
              <a:t>Click “Score It” </a:t>
            </a:r>
          </a:p>
          <a:p>
            <a:pPr marL="742950" indent="-742950">
              <a:buFont typeface="+mj-lt"/>
              <a:buAutoNum type="arabicPeriod"/>
            </a:pPr>
            <a:r>
              <a:rPr lang="en-US" sz="2400" dirty="0" smtClean="0">
                <a:solidFill>
                  <a:srgbClr val="FFFF00"/>
                </a:solidFill>
              </a:rPr>
              <a:t>Then Click </a:t>
            </a:r>
            <a:r>
              <a:rPr lang="en-US" sz="2400" i="1" dirty="0" smtClean="0">
                <a:solidFill>
                  <a:srgbClr val="FFFF00"/>
                </a:solidFill>
              </a:rPr>
              <a:t>example</a:t>
            </a:r>
            <a:r>
              <a:rPr lang="en-US" sz="2400" dirty="0" smtClean="0">
                <a:solidFill>
                  <a:srgbClr val="FFFF00"/>
                </a:solidFill>
              </a:rPr>
              <a:t> </a:t>
            </a:r>
            <a:r>
              <a:rPr lang="en-US" sz="2400" dirty="0">
                <a:hlinkClick r:id="rId4"/>
              </a:rPr>
              <a:t>ENFP </a:t>
            </a:r>
            <a:r>
              <a:rPr lang="en-US" sz="2400" u="sng" dirty="0">
                <a:hlinkClick r:id="rId4"/>
              </a:rPr>
              <a:t>type description by D.Keirsey</a:t>
            </a:r>
            <a:endParaRPr lang="en-US" sz="2400" dirty="0" smtClean="0">
              <a:solidFill>
                <a:srgbClr val="FFFF00"/>
              </a:solidFill>
            </a:endParaRPr>
          </a:p>
          <a:p>
            <a:pPr marL="742950" indent="-742950">
              <a:buAutoNum type="arabicPeriod"/>
            </a:pPr>
            <a:r>
              <a:rPr lang="en-US" sz="2400" dirty="0" smtClean="0">
                <a:solidFill>
                  <a:srgbClr val="FFFF00"/>
                </a:solidFill>
              </a:rPr>
              <a:t>Click on </a:t>
            </a:r>
            <a:r>
              <a:rPr lang="en-US" sz="2400" i="1" dirty="0" smtClean="0">
                <a:solidFill>
                  <a:srgbClr val="FFFF00"/>
                </a:solidFill>
              </a:rPr>
              <a:t>example</a:t>
            </a:r>
            <a:r>
              <a:rPr lang="en-US" sz="2400" dirty="0" smtClean="0">
                <a:solidFill>
                  <a:srgbClr val="FFFF00"/>
                </a:solidFill>
              </a:rPr>
              <a:t> </a:t>
            </a:r>
            <a:r>
              <a:rPr lang="en-US" sz="2400" b="1" dirty="0" smtClean="0"/>
              <a:t>More </a:t>
            </a:r>
            <a:r>
              <a:rPr lang="en-US" sz="2400" b="1" dirty="0"/>
              <a:t>About Your Idealist Champion Personality:</a:t>
            </a:r>
            <a:r>
              <a:rPr lang="en-US" sz="2400" dirty="0"/>
              <a:t>  </a:t>
            </a:r>
            <a:r>
              <a:rPr lang="en-US" sz="2400" dirty="0">
                <a:hlinkClick r:id="rId5"/>
              </a:rPr>
              <a:t>Best Job Fit for </a:t>
            </a:r>
            <a:r>
              <a:rPr lang="en-US" sz="2400" dirty="0" smtClean="0">
                <a:hlinkClick r:id="rId5"/>
              </a:rPr>
              <a:t>Idealists</a:t>
            </a:r>
            <a:r>
              <a:rPr lang="en-US" sz="2400" dirty="0" smtClean="0"/>
              <a:t>  (your may say guardian, rational, artisan, or idealist)</a:t>
            </a:r>
            <a:endParaRPr lang="en-US" sz="2400" dirty="0">
              <a:solidFill>
                <a:srgbClr val="FFFF00"/>
              </a:solidFill>
            </a:endParaRPr>
          </a:p>
        </p:txBody>
      </p:sp>
    </p:spTree>
    <p:extLst>
      <p:ext uri="{BB962C8B-B14F-4D97-AF65-F5344CB8AC3E}">
        <p14:creationId xmlns:p14="http://schemas.microsoft.com/office/powerpoint/2010/main" val="92153594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Discussion</a:t>
            </a:r>
            <a:endParaRPr lang="en-US" dirty="0"/>
          </a:p>
        </p:txBody>
      </p:sp>
      <p:sp>
        <p:nvSpPr>
          <p:cNvPr id="3" name="Subtitle 2"/>
          <p:cNvSpPr>
            <a:spLocks noGrp="1"/>
          </p:cNvSpPr>
          <p:nvPr>
            <p:ph idx="1"/>
          </p:nvPr>
        </p:nvSpPr>
        <p:spPr>
          <a:xfrm>
            <a:off x="685800" y="1550894"/>
            <a:ext cx="7770813" cy="4575269"/>
          </a:xfrm>
        </p:spPr>
        <p:txBody>
          <a:bodyPr>
            <a:noAutofit/>
          </a:bodyPr>
          <a:lstStyle/>
          <a:p>
            <a:pPr marL="0" indent="0" algn="ctr">
              <a:buNone/>
            </a:pPr>
            <a:r>
              <a:rPr lang="en-US" sz="3200" b="1" dirty="0">
                <a:solidFill>
                  <a:srgbClr val="FFFF00"/>
                </a:solidFill>
              </a:rPr>
              <a:t>Dichotomies	</a:t>
            </a:r>
            <a:r>
              <a:rPr lang="en-US" sz="2400" b="1" dirty="0"/>
              <a:t>	</a:t>
            </a:r>
          </a:p>
          <a:p>
            <a:pPr marL="0" indent="0" algn="ctr">
              <a:buNone/>
            </a:pPr>
            <a:r>
              <a:rPr lang="en-US" sz="2800" dirty="0"/>
              <a:t>Extraversion (</a:t>
            </a:r>
            <a:r>
              <a:rPr lang="en-US" sz="2800" b="1" dirty="0"/>
              <a:t>E</a:t>
            </a:r>
            <a:r>
              <a:rPr lang="en-US" sz="2800" dirty="0"/>
              <a:t>) </a:t>
            </a:r>
            <a:r>
              <a:rPr lang="en-US" sz="2800" dirty="0" smtClean="0"/>
              <a:t>- (</a:t>
            </a:r>
            <a:r>
              <a:rPr lang="en-US" sz="2800" b="1" dirty="0"/>
              <a:t>I</a:t>
            </a:r>
            <a:r>
              <a:rPr lang="en-US" sz="2800" dirty="0"/>
              <a:t>) Introversion	</a:t>
            </a:r>
          </a:p>
          <a:p>
            <a:pPr marL="0" indent="0" algn="ctr">
              <a:buNone/>
            </a:pPr>
            <a:r>
              <a:rPr lang="en-US" sz="2800" dirty="0"/>
              <a:t>Sensing (</a:t>
            </a:r>
            <a:r>
              <a:rPr lang="en-US" sz="2800" b="1" dirty="0"/>
              <a:t>S</a:t>
            </a:r>
            <a:r>
              <a:rPr lang="en-US" sz="2800" dirty="0"/>
              <a:t>) </a:t>
            </a:r>
            <a:r>
              <a:rPr lang="en-US" sz="2800" dirty="0" smtClean="0"/>
              <a:t>-</a:t>
            </a:r>
            <a:r>
              <a:rPr lang="en-US" sz="2800" dirty="0"/>
              <a:t> </a:t>
            </a:r>
            <a:r>
              <a:rPr lang="en-US" sz="2800" dirty="0" smtClean="0"/>
              <a:t>(</a:t>
            </a:r>
            <a:r>
              <a:rPr lang="en-US" sz="2800" b="1" dirty="0"/>
              <a:t>N</a:t>
            </a:r>
            <a:r>
              <a:rPr lang="en-US" sz="2800" dirty="0"/>
              <a:t>) Intuition	</a:t>
            </a:r>
          </a:p>
          <a:p>
            <a:pPr marL="0" indent="0" algn="ctr">
              <a:buNone/>
            </a:pPr>
            <a:r>
              <a:rPr lang="en-US" sz="2800" dirty="0"/>
              <a:t>Thinking (</a:t>
            </a:r>
            <a:r>
              <a:rPr lang="en-US" sz="2800" b="1" dirty="0"/>
              <a:t>T</a:t>
            </a:r>
            <a:r>
              <a:rPr lang="en-US" sz="2800" dirty="0" smtClean="0"/>
              <a:t>)  - (</a:t>
            </a:r>
            <a:r>
              <a:rPr lang="en-US" sz="2800" b="1" dirty="0"/>
              <a:t>F</a:t>
            </a:r>
            <a:r>
              <a:rPr lang="en-US" sz="2800" dirty="0"/>
              <a:t>) Feeling	</a:t>
            </a:r>
          </a:p>
          <a:p>
            <a:pPr marL="0" indent="0" algn="ctr">
              <a:buNone/>
            </a:pPr>
            <a:r>
              <a:rPr lang="en-US" sz="2800" dirty="0" smtClean="0"/>
              <a:t>Judgment </a:t>
            </a:r>
            <a:r>
              <a:rPr lang="en-US" sz="2800" dirty="0"/>
              <a:t>(</a:t>
            </a:r>
            <a:r>
              <a:rPr lang="en-US" sz="2800" b="1" dirty="0"/>
              <a:t>J</a:t>
            </a:r>
            <a:r>
              <a:rPr lang="en-US" sz="2800" dirty="0"/>
              <a:t>) </a:t>
            </a:r>
            <a:r>
              <a:rPr lang="en-US" sz="2800" dirty="0" smtClean="0"/>
              <a:t>- (</a:t>
            </a:r>
            <a:r>
              <a:rPr lang="en-US" sz="2800" b="1" dirty="0"/>
              <a:t>P</a:t>
            </a:r>
            <a:r>
              <a:rPr lang="en-US" sz="2800" dirty="0"/>
              <a:t>) Perception</a:t>
            </a:r>
            <a:r>
              <a:rPr lang="en-US" sz="2400" dirty="0"/>
              <a:t>	</a:t>
            </a:r>
          </a:p>
          <a:p>
            <a:pPr marL="0" indent="0">
              <a:buNone/>
            </a:pPr>
            <a:endParaRPr lang="en-US" sz="2400" dirty="0" smtClean="0">
              <a:solidFill>
                <a:srgbClr val="FFFF00"/>
              </a:solidFill>
            </a:endParaRPr>
          </a:p>
        </p:txBody>
      </p:sp>
    </p:spTree>
    <p:extLst>
      <p:ext uri="{BB962C8B-B14F-4D97-AF65-F5344CB8AC3E}">
        <p14:creationId xmlns:p14="http://schemas.microsoft.com/office/powerpoint/2010/main" val="18255780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Discussion</a:t>
            </a:r>
            <a:endParaRPr lang="en-US" dirty="0"/>
          </a:p>
        </p:txBody>
      </p:sp>
      <p:sp>
        <p:nvSpPr>
          <p:cNvPr id="3" name="Subtitle 2"/>
          <p:cNvSpPr>
            <a:spLocks noGrp="1"/>
          </p:cNvSpPr>
          <p:nvPr>
            <p:ph idx="1"/>
          </p:nvPr>
        </p:nvSpPr>
        <p:spPr>
          <a:xfrm>
            <a:off x="685800" y="1550894"/>
            <a:ext cx="7770813" cy="4575269"/>
          </a:xfrm>
        </p:spPr>
        <p:txBody>
          <a:bodyPr>
            <a:noAutofit/>
          </a:bodyPr>
          <a:lstStyle/>
          <a:p>
            <a:pPr marL="457200" indent="-457200">
              <a:buAutoNum type="arabicPeriod"/>
            </a:pPr>
            <a:r>
              <a:rPr lang="en-US" sz="2400" dirty="0" smtClean="0">
                <a:solidFill>
                  <a:srgbClr val="FFFF00"/>
                </a:solidFill>
              </a:rPr>
              <a:t>What did you discover about your personality preference?</a:t>
            </a:r>
          </a:p>
          <a:p>
            <a:pPr marL="457200" indent="-457200">
              <a:buAutoNum type="arabicPeriod"/>
            </a:pPr>
            <a:r>
              <a:rPr lang="en-US" sz="2400" dirty="0" smtClean="0">
                <a:solidFill>
                  <a:srgbClr val="FFFF00"/>
                </a:solidFill>
              </a:rPr>
              <a:t>According to your type what types of career fields and occupations are you attracted to?</a:t>
            </a:r>
          </a:p>
          <a:p>
            <a:pPr marL="457200" indent="-457200">
              <a:buAutoNum type="arabicPeriod"/>
            </a:pPr>
            <a:r>
              <a:rPr lang="en-US" sz="2400" dirty="0" smtClean="0">
                <a:solidFill>
                  <a:srgbClr val="FFFF00"/>
                </a:solidFill>
              </a:rPr>
              <a:t>Are there any discrepancies between your predicted Jungian type and your real life? </a:t>
            </a:r>
          </a:p>
          <a:p>
            <a:pPr marL="457200" indent="-457200">
              <a:buAutoNum type="arabicPeriod"/>
            </a:pPr>
            <a:r>
              <a:rPr lang="en-US" sz="2400" dirty="0" smtClean="0">
                <a:solidFill>
                  <a:srgbClr val="FFFF00"/>
                </a:solidFill>
              </a:rPr>
              <a:t>What have you learned about yourself and your major of choice upon reading your profile?</a:t>
            </a:r>
          </a:p>
        </p:txBody>
      </p:sp>
    </p:spTree>
    <p:extLst>
      <p:ext uri="{BB962C8B-B14F-4D97-AF65-F5344CB8AC3E}">
        <p14:creationId xmlns:p14="http://schemas.microsoft.com/office/powerpoint/2010/main" val="215881491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Job Trends &amp; Future Predictions</a:t>
            </a:r>
            <a:endParaRPr lang="en-US" dirty="0"/>
          </a:p>
        </p:txBody>
      </p:sp>
      <p:sp>
        <p:nvSpPr>
          <p:cNvPr id="3" name="Subtitle 2"/>
          <p:cNvSpPr>
            <a:spLocks noGrp="1"/>
          </p:cNvSpPr>
          <p:nvPr>
            <p:ph idx="1"/>
          </p:nvPr>
        </p:nvSpPr>
        <p:spPr>
          <a:xfrm>
            <a:off x="685800" y="1869141"/>
            <a:ext cx="4541087" cy="4257022"/>
          </a:xfrm>
        </p:spPr>
        <p:txBody>
          <a:bodyPr>
            <a:normAutofit lnSpcReduction="10000"/>
          </a:bodyPr>
          <a:lstStyle/>
          <a:p>
            <a:pPr marL="0" indent="0">
              <a:buNone/>
            </a:pPr>
            <a:r>
              <a:rPr lang="en-US" sz="4000" dirty="0" smtClean="0">
                <a:solidFill>
                  <a:srgbClr val="FFFF00"/>
                </a:solidFill>
              </a:rPr>
              <a:t>Objective:  Students will be able to answer this question:</a:t>
            </a:r>
          </a:p>
          <a:p>
            <a:pPr marL="0" indent="0">
              <a:buNone/>
            </a:pPr>
            <a:r>
              <a:rPr lang="en-US" sz="4000" dirty="0" smtClean="0">
                <a:solidFill>
                  <a:srgbClr val="FFFF00"/>
                </a:solidFill>
              </a:rPr>
              <a:t>“Will </a:t>
            </a:r>
            <a:r>
              <a:rPr lang="en-US" sz="4000" dirty="0">
                <a:solidFill>
                  <a:srgbClr val="FFFF00"/>
                </a:solidFill>
              </a:rPr>
              <a:t>there be jobs in my field?”</a:t>
            </a:r>
            <a:br>
              <a:rPr lang="en-US" sz="4000" dirty="0">
                <a:solidFill>
                  <a:srgbClr val="FFFF00"/>
                </a:solidFill>
              </a:rPr>
            </a:br>
            <a:endParaRPr lang="en-US" sz="4000" dirty="0">
              <a:solidFill>
                <a:srgbClr val="FFFF00"/>
              </a:solidFill>
            </a:endParaRPr>
          </a:p>
        </p:txBody>
      </p:sp>
      <p:pic>
        <p:nvPicPr>
          <p:cNvPr id="5" name="Picture 4" descr="md000613.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79944" y="1671376"/>
            <a:ext cx="1894905" cy="4554890"/>
          </a:xfrm>
          <a:prstGeom prst="rect">
            <a:avLst/>
          </a:prstGeom>
        </p:spPr>
      </p:pic>
      <p:pic>
        <p:nvPicPr>
          <p:cNvPr id="6" name="Picture 5" descr="fd002673.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576206" y="1671376"/>
            <a:ext cx="2423161" cy="4454787"/>
          </a:xfrm>
          <a:prstGeom prst="rect">
            <a:avLst/>
          </a:prstGeom>
        </p:spPr>
      </p:pic>
    </p:spTree>
    <p:extLst>
      <p:ext uri="{BB962C8B-B14F-4D97-AF65-F5344CB8AC3E}">
        <p14:creationId xmlns:p14="http://schemas.microsoft.com/office/powerpoint/2010/main" val="399500157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Objectives</a:t>
            </a:r>
            <a:endParaRPr lang="en-US" dirty="0"/>
          </a:p>
        </p:txBody>
      </p:sp>
      <p:sp>
        <p:nvSpPr>
          <p:cNvPr id="3" name="Subtitle 2"/>
          <p:cNvSpPr>
            <a:spLocks noGrp="1"/>
          </p:cNvSpPr>
          <p:nvPr>
            <p:ph idx="1"/>
          </p:nvPr>
        </p:nvSpPr>
        <p:spPr/>
        <p:txBody>
          <a:bodyPr>
            <a:normAutofit fontScale="85000" lnSpcReduction="20000"/>
          </a:bodyPr>
          <a:lstStyle/>
          <a:p>
            <a:pPr marL="0" indent="0">
              <a:buNone/>
            </a:pPr>
            <a:r>
              <a:rPr lang="en-US" sz="4000" dirty="0" smtClean="0">
                <a:solidFill>
                  <a:srgbClr val="FFFF00"/>
                </a:solidFill>
              </a:rPr>
              <a:t>Students will understand:</a:t>
            </a:r>
          </a:p>
          <a:p>
            <a:pPr marL="0" indent="0">
              <a:buFont typeface="Arial" pitchFamily="34" charset="0"/>
              <a:buChar char="•"/>
            </a:pPr>
            <a:r>
              <a:rPr lang="en-US" sz="4000" dirty="0" smtClean="0">
                <a:solidFill>
                  <a:srgbClr val="FFFF00"/>
                </a:solidFill>
              </a:rPr>
              <a:t>	The importance of being 	knowledgeable about job 	market trends</a:t>
            </a:r>
          </a:p>
          <a:p>
            <a:pPr marL="0" indent="0">
              <a:buFont typeface="Arial" pitchFamily="34" charset="0"/>
              <a:buChar char="•"/>
            </a:pPr>
            <a:r>
              <a:rPr lang="en-US" sz="4000" dirty="0" smtClean="0">
                <a:solidFill>
                  <a:srgbClr val="FFFF00"/>
                </a:solidFill>
              </a:rPr>
              <a:t>	What careers are likely to grow 	over the next few years</a:t>
            </a:r>
          </a:p>
          <a:p>
            <a:pPr marL="0" indent="0">
              <a:buFont typeface="Arial" pitchFamily="34" charset="0"/>
              <a:buChar char="•"/>
            </a:pPr>
            <a:r>
              <a:rPr lang="en-US" sz="4000" dirty="0" smtClean="0">
                <a:solidFill>
                  <a:srgbClr val="FFFF00"/>
                </a:solidFill>
              </a:rPr>
              <a:t>	The process of navigating online 	career databases</a:t>
            </a:r>
            <a:endParaRPr lang="en-US" sz="4000" dirty="0">
              <a:solidFill>
                <a:srgbClr val="FFFF00"/>
              </a:solidFill>
            </a:endParaRPr>
          </a:p>
        </p:txBody>
      </p:sp>
    </p:spTree>
    <p:extLst>
      <p:ext uri="{BB962C8B-B14F-4D97-AF65-F5344CB8AC3E}">
        <p14:creationId xmlns:p14="http://schemas.microsoft.com/office/powerpoint/2010/main" val="124623599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9" descr="1478801662_230c4e1a61_b.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2" name="Rectangle 1"/>
          <p:cNvSpPr/>
          <p:nvPr/>
        </p:nvSpPr>
        <p:spPr>
          <a:xfrm>
            <a:off x="1650920" y="4488800"/>
            <a:ext cx="7004555" cy="1107996"/>
          </a:xfrm>
          <a:prstGeom prst="rect">
            <a:avLst/>
          </a:prstGeom>
          <a:noFill/>
        </p:spPr>
        <p:txBody>
          <a:bodyPr wrap="square" lIns="91440" tIns="45720" rIns="91440" bIns="45720">
            <a:spAutoFit/>
          </a:bodyPr>
          <a:lstStyle/>
          <a:p>
            <a:pPr algn="ctr"/>
            <a:r>
              <a:rPr lang="en-US" sz="6600" b="1" dirty="0" smtClean="0">
                <a:ln w="18415" cmpd="sng">
                  <a:solidFill>
                    <a:srgbClr val="FFFFFF"/>
                  </a:solidFill>
                  <a:prstDash val="solid"/>
                </a:ln>
                <a:solidFill>
                  <a:srgbClr val="FFFFFF"/>
                </a:solidFill>
                <a:effectLst>
                  <a:glow rad="101600">
                    <a:schemeClr val="accent4">
                      <a:satMod val="175000"/>
                      <a:alpha val="40000"/>
                    </a:schemeClr>
                  </a:glow>
                  <a:outerShdw blurRad="63500" dir="3600000" algn="tl" rotWithShape="0">
                    <a:srgbClr val="000000">
                      <a:alpha val="70000"/>
                    </a:srgbClr>
                  </a:outerShdw>
                </a:effectLst>
              </a:rPr>
              <a:t>Exploration</a:t>
            </a:r>
            <a:endParaRPr lang="en-US" sz="6600" b="1" dirty="0">
              <a:ln w="18415" cmpd="sng">
                <a:solidFill>
                  <a:srgbClr val="FFFFFF"/>
                </a:solidFill>
                <a:prstDash val="solid"/>
              </a:ln>
              <a:solidFill>
                <a:srgbClr val="FFFFFF"/>
              </a:solidFill>
              <a:effectLst>
                <a:glow rad="101600">
                  <a:schemeClr val="accent4">
                    <a:satMod val="175000"/>
                    <a:alpha val="40000"/>
                  </a:schemeClr>
                </a:glow>
                <a:outerShdw blurRad="63500" dir="3600000" algn="tl" rotWithShape="0">
                  <a:srgbClr val="000000">
                    <a:alpha val="70000"/>
                  </a:srgbClr>
                </a:outerShdw>
              </a:effectLst>
            </a:endParaRPr>
          </a:p>
        </p:txBody>
      </p:sp>
      <p:sp>
        <p:nvSpPr>
          <p:cNvPr id="4" name="Rectangle 3"/>
          <p:cNvSpPr/>
          <p:nvPr/>
        </p:nvSpPr>
        <p:spPr>
          <a:xfrm>
            <a:off x="3345901" y="2208689"/>
            <a:ext cx="4519186" cy="923330"/>
          </a:xfrm>
          <a:prstGeom prst="rect">
            <a:avLst/>
          </a:prstGeom>
          <a:noFill/>
          <a:effectLst>
            <a:glow rad="228600">
              <a:schemeClr val="accent4">
                <a:satMod val="175000"/>
                <a:alpha val="40000"/>
              </a:schemeClr>
            </a:glow>
          </a:effectLst>
        </p:spPr>
        <p:txBody>
          <a:bodyPr wrap="none" lIns="91440" tIns="45720" rIns="91440" bIns="45720">
            <a:spAutoFit/>
          </a:bodyPr>
          <a:lstStyle/>
          <a:p>
            <a:pPr algn="ctr"/>
            <a:r>
              <a:rPr lang="en-US" sz="5400" b="1" dirty="0" smtClean="0">
                <a:ln w="18415" cmpd="sng">
                  <a:solidFill>
                    <a:srgbClr val="FFFFFF"/>
                  </a:solidFill>
                  <a:prstDash val="solid"/>
                </a:ln>
                <a:solidFill>
                  <a:srgbClr val="FFFFFF"/>
                </a:solidFill>
                <a:effectLst>
                  <a:glow rad="101600">
                    <a:schemeClr val="accent4">
                      <a:satMod val="175000"/>
                      <a:alpha val="40000"/>
                    </a:schemeClr>
                  </a:glow>
                  <a:outerShdw blurRad="63500" dir="3600000" algn="tl" rotWithShape="0">
                    <a:srgbClr val="000000">
                      <a:alpha val="70000"/>
                    </a:srgbClr>
                  </a:outerShdw>
                </a:effectLst>
              </a:rPr>
              <a:t>Establishment</a:t>
            </a:r>
            <a:endParaRPr lang="en-US" sz="5400" b="1" dirty="0">
              <a:ln w="18415" cmpd="sng">
                <a:solidFill>
                  <a:srgbClr val="FFFFFF"/>
                </a:solidFill>
                <a:prstDash val="solid"/>
              </a:ln>
              <a:solidFill>
                <a:srgbClr val="FFFFFF"/>
              </a:solidFill>
              <a:effectLst>
                <a:glow rad="101600">
                  <a:schemeClr val="accent4">
                    <a:satMod val="175000"/>
                    <a:alpha val="40000"/>
                  </a:schemeClr>
                </a:glow>
                <a:outerShdw blurRad="63500" dir="3600000" algn="tl" rotWithShape="0">
                  <a:srgbClr val="000000">
                    <a:alpha val="70000"/>
                  </a:srgbClr>
                </a:outerShdw>
              </a:effectLst>
            </a:endParaRPr>
          </a:p>
        </p:txBody>
      </p:sp>
      <p:sp>
        <p:nvSpPr>
          <p:cNvPr id="7" name="TextBox 6"/>
          <p:cNvSpPr txBox="1"/>
          <p:nvPr/>
        </p:nvSpPr>
        <p:spPr>
          <a:xfrm>
            <a:off x="288683" y="1728252"/>
            <a:ext cx="2020774" cy="2800767"/>
          </a:xfrm>
          <a:prstGeom prst="rect">
            <a:avLst/>
          </a:prstGeom>
          <a:noFill/>
        </p:spPr>
        <p:txBody>
          <a:bodyPr wrap="square" rtlCol="0">
            <a:spAutoFit/>
          </a:bodyPr>
          <a:lstStyle/>
          <a:p>
            <a:r>
              <a:rPr lang="en-US" sz="4400" dirty="0" smtClean="0">
                <a:solidFill>
                  <a:srgbClr val="FFFF00"/>
                </a:solidFill>
              </a:rPr>
              <a:t>Begin Your </a:t>
            </a:r>
            <a:r>
              <a:rPr lang="en-US" sz="4400" dirty="0">
                <a:solidFill>
                  <a:srgbClr val="FFFF00"/>
                </a:solidFill>
              </a:rPr>
              <a:t>C</a:t>
            </a:r>
            <a:r>
              <a:rPr lang="en-US" sz="4400" dirty="0" smtClean="0">
                <a:solidFill>
                  <a:srgbClr val="FFFF00"/>
                </a:solidFill>
              </a:rPr>
              <a:t>areer </a:t>
            </a:r>
            <a:r>
              <a:rPr lang="en-US" sz="4400" dirty="0">
                <a:solidFill>
                  <a:srgbClr val="FFFF00"/>
                </a:solidFill>
              </a:rPr>
              <a:t>P</a:t>
            </a:r>
            <a:r>
              <a:rPr lang="en-US" sz="4400" dirty="0" smtClean="0">
                <a:solidFill>
                  <a:srgbClr val="FFFF00"/>
                </a:solidFill>
              </a:rPr>
              <a:t>ath</a:t>
            </a:r>
            <a:endParaRPr lang="en-US" sz="4400" dirty="0">
              <a:solidFill>
                <a:srgbClr val="FFFF00"/>
              </a:solidFill>
            </a:endParaRPr>
          </a:p>
        </p:txBody>
      </p:sp>
      <p:sp>
        <p:nvSpPr>
          <p:cNvPr id="3" name="TextBox 2"/>
          <p:cNvSpPr txBox="1"/>
          <p:nvPr/>
        </p:nvSpPr>
        <p:spPr>
          <a:xfrm>
            <a:off x="1114183" y="396875"/>
            <a:ext cx="6632817" cy="646331"/>
          </a:xfrm>
          <a:prstGeom prst="rect">
            <a:avLst/>
          </a:prstGeom>
          <a:noFill/>
        </p:spPr>
        <p:txBody>
          <a:bodyPr wrap="square" rtlCol="0">
            <a:spAutoFit/>
          </a:bodyPr>
          <a:lstStyle/>
          <a:p>
            <a:pPr algn="ctr"/>
            <a:r>
              <a:rPr lang="en-US" sz="3600" dirty="0" smtClean="0">
                <a:solidFill>
                  <a:srgbClr val="FFFF00"/>
                </a:solidFill>
              </a:rPr>
              <a:t>Introduction</a:t>
            </a:r>
            <a:endParaRPr lang="en-US" sz="3600" dirty="0">
              <a:solidFill>
                <a:srgbClr val="FFFF00"/>
              </a:solidFill>
            </a:endParaRPr>
          </a:p>
        </p:txBody>
      </p:sp>
    </p:spTree>
    <p:extLst>
      <p:ext uri="{BB962C8B-B14F-4D97-AF65-F5344CB8AC3E}">
        <p14:creationId xmlns:p14="http://schemas.microsoft.com/office/powerpoint/2010/main" val="240255914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nges.bmp"/>
          <p:cNvPicPr>
            <a:picLocks noChangeAspect="1"/>
          </p:cNvPicPr>
          <p:nvPr/>
        </p:nvPicPr>
        <p:blipFill>
          <a:blip r:embed="rId2">
            <a:clrChange>
              <a:clrFrom>
                <a:srgbClr val="336699"/>
              </a:clrFrom>
              <a:clrTo>
                <a:srgbClr val="336699">
                  <a:alpha val="0"/>
                </a:srgbClr>
              </a:clrTo>
            </a:clrChange>
          </a:blip>
          <a:stretch>
            <a:fillRect/>
          </a:stretch>
        </p:blipFill>
        <p:spPr>
          <a:xfrm>
            <a:off x="5524952" y="4000857"/>
            <a:ext cx="3619048" cy="2857143"/>
          </a:xfrm>
          <a:prstGeom prst="rect">
            <a:avLst/>
          </a:prstGeom>
          <a:effectLst>
            <a:glow rad="101600">
              <a:schemeClr val="bg1">
                <a:lumMod val="50000"/>
                <a:lumOff val="50000"/>
                <a:alpha val="60000"/>
              </a:schemeClr>
            </a:glow>
          </a:effectLst>
        </p:spPr>
      </p:pic>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solidFill>
                  <a:srgbClr val="FFFF00"/>
                </a:solidFill>
              </a:rPr>
              <a:t>Why is it important to be informed about future job market trends?</a:t>
            </a:r>
            <a:endParaRPr lang="en-US" dirty="0">
              <a:solidFill>
                <a:srgbClr val="FFFF00"/>
              </a:solidFill>
            </a:endParaRPr>
          </a:p>
        </p:txBody>
      </p:sp>
      <p:sp>
        <p:nvSpPr>
          <p:cNvPr id="3" name="Content Placeholder 2"/>
          <p:cNvSpPr>
            <a:spLocks noGrp="1"/>
          </p:cNvSpPr>
          <p:nvPr>
            <p:ph idx="1"/>
          </p:nvPr>
        </p:nvSpPr>
        <p:spPr/>
        <p:txBody>
          <a:bodyPr/>
          <a:lstStyle/>
          <a:p>
            <a:endParaRPr lang="en-US" dirty="0" smtClean="0"/>
          </a:p>
          <a:p>
            <a:pPr>
              <a:buFont typeface="Arial"/>
              <a:buChar char="•"/>
            </a:pPr>
            <a:r>
              <a:rPr lang="en-US" dirty="0" smtClean="0"/>
              <a:t>The job market is always changing</a:t>
            </a:r>
          </a:p>
          <a:p>
            <a:pPr lvl="1">
              <a:buFont typeface="Arial"/>
              <a:buChar char="•"/>
            </a:pPr>
            <a:r>
              <a:rPr lang="en-US" dirty="0" smtClean="0"/>
              <a:t>Technology, globalization, state of the economy, etc.</a:t>
            </a:r>
          </a:p>
          <a:p>
            <a:pPr>
              <a:buFont typeface="Arial"/>
              <a:buChar char="•"/>
            </a:pPr>
            <a:r>
              <a:rPr lang="en-US" dirty="0" smtClean="0"/>
              <a:t>To ensure that the career you want is still out there with available openings</a:t>
            </a:r>
          </a:p>
          <a:p>
            <a:pPr>
              <a:spcAft>
                <a:spcPts val="2000"/>
              </a:spcAft>
              <a:buFont typeface="Arial"/>
              <a:buChar char="•"/>
            </a:pPr>
            <a:r>
              <a:rPr lang="en-US" dirty="0" smtClean="0"/>
              <a:t>To remain competitive</a:t>
            </a:r>
          </a:p>
          <a:p>
            <a:pPr>
              <a:spcBef>
                <a:spcPts val="0"/>
              </a:spcBef>
              <a:buFont typeface="Arial"/>
              <a:buChar char="•"/>
            </a:pPr>
            <a:r>
              <a:rPr lang="en-US" dirty="0" smtClean="0"/>
              <a:t>To stay abreast of the changes that</a:t>
            </a:r>
          </a:p>
          <a:p>
            <a:pPr>
              <a:spcBef>
                <a:spcPts val="0"/>
              </a:spcBef>
              <a:buFont typeface="Arial"/>
              <a:buChar char="•"/>
            </a:pPr>
            <a:r>
              <a:rPr lang="en-US" dirty="0" smtClean="0"/>
              <a:t>     will occur in your chosen field</a:t>
            </a:r>
            <a:endParaRPr lang="en-US" dirty="0"/>
          </a:p>
        </p:txBody>
      </p:sp>
    </p:spTree>
    <p:extLst>
      <p:ext uri="{BB962C8B-B14F-4D97-AF65-F5344CB8AC3E}">
        <p14:creationId xmlns:p14="http://schemas.microsoft.com/office/powerpoint/2010/main" val="12898426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tats2.jpg"/>
          <p:cNvPicPr>
            <a:picLocks noChangeAspect="1"/>
          </p:cNvPicPr>
          <p:nvPr/>
        </p:nvPicPr>
        <p:blipFill>
          <a:blip r:embed="rId2"/>
          <a:stretch>
            <a:fillRect/>
          </a:stretch>
        </p:blipFill>
        <p:spPr>
          <a:xfrm>
            <a:off x="4607811" y="2833352"/>
            <a:ext cx="3848802" cy="2897747"/>
          </a:xfrm>
          <a:prstGeom prst="rect">
            <a:avLst/>
          </a:prstGeom>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
        <p:nvSpPr>
          <p:cNvPr id="2" name="Title 1"/>
          <p:cNvSpPr>
            <a:spLocks noGrp="1"/>
          </p:cNvSpPr>
          <p:nvPr>
            <p:ph type="title"/>
          </p:nvPr>
        </p:nvSpPr>
        <p:spPr>
          <a:xfrm>
            <a:off x="685800" y="121024"/>
            <a:ext cx="7770813" cy="1218380"/>
          </a:xfrm>
        </p:spPr>
        <p:txBody>
          <a:bodyPr>
            <a:normAutofit fontScale="90000"/>
          </a:bodyPr>
          <a:lstStyle/>
          <a:p>
            <a:r>
              <a:rPr lang="en-US" dirty="0" smtClean="0">
                <a:solidFill>
                  <a:srgbClr val="FFFF00"/>
                </a:solidFill>
              </a:rPr>
              <a:t>Career Information</a:t>
            </a:r>
            <a:br>
              <a:rPr lang="en-US" dirty="0" smtClean="0">
                <a:solidFill>
                  <a:srgbClr val="FFFF00"/>
                </a:solidFill>
              </a:rPr>
            </a:br>
            <a:r>
              <a:rPr lang="en-US" dirty="0" smtClean="0">
                <a:solidFill>
                  <a:srgbClr val="FFFF00"/>
                </a:solidFill>
              </a:rPr>
              <a:t>Online Resources</a:t>
            </a:r>
            <a:endParaRPr lang="en-US" dirty="0">
              <a:solidFill>
                <a:srgbClr val="FFFF00"/>
              </a:solidFill>
            </a:endParaRPr>
          </a:p>
        </p:txBody>
      </p:sp>
      <p:sp>
        <p:nvSpPr>
          <p:cNvPr id="3" name="Subtitle 2"/>
          <p:cNvSpPr>
            <a:spLocks noGrp="1"/>
          </p:cNvSpPr>
          <p:nvPr>
            <p:ph idx="1"/>
          </p:nvPr>
        </p:nvSpPr>
        <p:spPr>
          <a:xfrm>
            <a:off x="685800" y="1550894"/>
            <a:ext cx="7770813" cy="4575269"/>
          </a:xfrm>
        </p:spPr>
        <p:txBody>
          <a:bodyPr>
            <a:normAutofit fontScale="62500" lnSpcReduction="20000"/>
          </a:bodyPr>
          <a:lstStyle/>
          <a:p>
            <a:r>
              <a:rPr lang="en-US" sz="4000" u="sng" dirty="0" smtClean="0">
                <a:effectLst/>
              </a:rPr>
              <a:t>Occupational Outlook Handbook</a:t>
            </a:r>
            <a:r>
              <a:rPr lang="en-US" sz="4000" dirty="0" smtClean="0">
                <a:effectLst/>
              </a:rPr>
              <a:t>  (OOH) provided by the Bureau of Labor Statistics – provides information about careers including: </a:t>
            </a:r>
          </a:p>
          <a:p>
            <a:pPr lvl="1"/>
            <a:r>
              <a:rPr lang="en-US" sz="3800" dirty="0" smtClean="0">
                <a:effectLst/>
              </a:rPr>
              <a:t>Training and education needed</a:t>
            </a:r>
          </a:p>
          <a:p>
            <a:pPr lvl="1"/>
            <a:r>
              <a:rPr lang="en-US" sz="3800" dirty="0" smtClean="0">
                <a:effectLst/>
              </a:rPr>
              <a:t>Income</a:t>
            </a:r>
          </a:p>
          <a:p>
            <a:pPr lvl="1"/>
            <a:r>
              <a:rPr lang="en-US" sz="3800" dirty="0" smtClean="0">
                <a:effectLst/>
              </a:rPr>
              <a:t>Expected job prospects</a:t>
            </a:r>
          </a:p>
          <a:p>
            <a:pPr lvl="1"/>
            <a:r>
              <a:rPr lang="en-US" sz="3800" dirty="0" smtClean="0">
                <a:effectLst/>
              </a:rPr>
              <a:t>What workers do on the job</a:t>
            </a:r>
          </a:p>
          <a:p>
            <a:pPr lvl="1"/>
            <a:r>
              <a:rPr lang="en-US" sz="3800" dirty="0" smtClean="0">
                <a:effectLst/>
              </a:rPr>
              <a:t>Working conditions</a:t>
            </a:r>
          </a:p>
          <a:p>
            <a:pPr lvl="1"/>
            <a:r>
              <a:rPr lang="en-US" sz="3800" dirty="0" smtClean="0">
                <a:effectLst/>
              </a:rPr>
              <a:t>Projects job market outlook through the year 2018</a:t>
            </a:r>
          </a:p>
          <a:p>
            <a:pPr lvl="1"/>
            <a:r>
              <a:rPr lang="en-US" sz="3800" dirty="0" smtClean="0">
                <a:effectLst/>
              </a:rPr>
              <a:t>and more</a:t>
            </a:r>
          </a:p>
          <a:p>
            <a:pPr lvl="1"/>
            <a:r>
              <a:rPr lang="en-US" sz="3800" dirty="0" smtClean="0">
                <a:effectLst/>
              </a:rPr>
              <a:t>FREE</a:t>
            </a:r>
          </a:p>
          <a:p>
            <a:r>
              <a:rPr lang="en-US" sz="4000" dirty="0" smtClean="0">
                <a:effectLst/>
              </a:rPr>
              <a:t>http://www.bls.gov/oco/</a:t>
            </a:r>
          </a:p>
          <a:p>
            <a:pPr marL="0" indent="0">
              <a:buNone/>
            </a:pPr>
            <a:endParaRPr lang="en-US" sz="4000" dirty="0">
              <a:solidFill>
                <a:srgbClr val="FFFF00"/>
              </a:solidFill>
            </a:endParaRPr>
          </a:p>
        </p:txBody>
      </p:sp>
      <p:pic>
        <p:nvPicPr>
          <p:cNvPr id="7" name="Picture 6" descr="stats3.jpg"/>
          <p:cNvPicPr>
            <a:picLocks noChangeAspect="1"/>
          </p:cNvPicPr>
          <p:nvPr/>
        </p:nvPicPr>
        <p:blipFill>
          <a:blip r:embed="rId3"/>
          <a:stretch>
            <a:fillRect/>
          </a:stretch>
        </p:blipFill>
        <p:spPr>
          <a:xfrm>
            <a:off x="262800" y="0"/>
            <a:ext cx="1617515" cy="1550894"/>
          </a:xfrm>
          <a:prstGeom prst="ellipse">
            <a:avLst/>
          </a:prstGeom>
          <a:ln>
            <a:noFill/>
          </a:ln>
          <a:effectLst>
            <a:softEdge rad="112500"/>
          </a:effectLst>
        </p:spPr>
      </p:pic>
    </p:spTree>
    <p:extLst>
      <p:ext uri="{BB962C8B-B14F-4D97-AF65-F5344CB8AC3E}">
        <p14:creationId xmlns:p14="http://schemas.microsoft.com/office/powerpoint/2010/main" val="256928809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Career Information</a:t>
            </a:r>
            <a:br>
              <a:rPr lang="en-US" dirty="0" smtClean="0">
                <a:solidFill>
                  <a:srgbClr val="FFFF00"/>
                </a:solidFill>
              </a:rPr>
            </a:br>
            <a:r>
              <a:rPr lang="en-US" dirty="0" smtClean="0">
                <a:solidFill>
                  <a:srgbClr val="FFFF00"/>
                </a:solidFill>
              </a:rPr>
              <a:t>Online Resources</a:t>
            </a:r>
            <a:endParaRPr lang="en-US" dirty="0">
              <a:solidFill>
                <a:srgbClr val="FFFF00"/>
              </a:solidFill>
            </a:endParaRPr>
          </a:p>
        </p:txBody>
      </p:sp>
      <p:sp>
        <p:nvSpPr>
          <p:cNvPr id="3" name="Content Placeholder 2"/>
          <p:cNvSpPr>
            <a:spLocks noGrp="1"/>
          </p:cNvSpPr>
          <p:nvPr>
            <p:ph idx="1"/>
          </p:nvPr>
        </p:nvSpPr>
        <p:spPr/>
        <p:txBody>
          <a:bodyPr>
            <a:normAutofit fontScale="92500" lnSpcReduction="20000"/>
          </a:bodyPr>
          <a:lstStyle/>
          <a:p>
            <a:r>
              <a:rPr lang="en-US" u="sng" dirty="0" smtClean="0">
                <a:effectLst>
                  <a:outerShdw blurRad="38100" dist="38100" dir="2700000" algn="tl">
                    <a:srgbClr val="000000">
                      <a:alpha val="43137"/>
                    </a:srgbClr>
                  </a:outerShdw>
                </a:effectLst>
              </a:rPr>
              <a:t>Occupational Information Network</a:t>
            </a:r>
            <a:r>
              <a:rPr lang="en-US" dirty="0" smtClean="0">
                <a:effectLst>
                  <a:outerShdw blurRad="38100" dist="38100" dir="2700000" algn="tl">
                    <a:srgbClr val="000000">
                      <a:alpha val="43137"/>
                    </a:srgbClr>
                  </a:outerShdw>
                </a:effectLst>
              </a:rPr>
              <a:t> (O*NET) - a database of occupations</a:t>
            </a:r>
          </a:p>
          <a:p>
            <a:r>
              <a:rPr lang="en-US" dirty="0" smtClean="0">
                <a:effectLst>
                  <a:outerShdw blurRad="38100" dist="38100" dir="2700000" algn="tl">
                    <a:srgbClr val="000000">
                      <a:alpha val="43137"/>
                    </a:srgbClr>
                  </a:outerShdw>
                </a:effectLst>
              </a:rPr>
              <a:t>Students can explore and learn about the various careers that are out there</a:t>
            </a:r>
          </a:p>
          <a:p>
            <a:r>
              <a:rPr lang="en-US" dirty="0" smtClean="0">
                <a:effectLst>
                  <a:outerShdw blurRad="38100" dist="38100" dir="2700000" algn="tl">
                    <a:srgbClr val="000000">
                      <a:alpha val="43137"/>
                    </a:srgbClr>
                  </a:outerShdw>
                </a:effectLst>
              </a:rPr>
              <a:t>Information about hundreds of jobs </a:t>
            </a:r>
          </a:p>
          <a:p>
            <a:pPr lvl="1"/>
            <a:r>
              <a:rPr lang="en-US" dirty="0" smtClean="0">
                <a:effectLst>
                  <a:outerShdw blurRad="38100" dist="38100" dir="2700000" algn="tl">
                    <a:srgbClr val="000000">
                      <a:alpha val="43137"/>
                    </a:srgbClr>
                  </a:outerShdw>
                </a:effectLst>
              </a:rPr>
              <a:t>Future outlook of jobs</a:t>
            </a:r>
          </a:p>
          <a:p>
            <a:pPr lvl="1"/>
            <a:r>
              <a:rPr lang="en-US" dirty="0" smtClean="0">
                <a:effectLst>
                  <a:outerShdw blurRad="38100" dist="38100" dir="2700000" algn="tl">
                    <a:srgbClr val="000000">
                      <a:alpha val="43137"/>
                    </a:srgbClr>
                  </a:outerShdw>
                </a:effectLst>
              </a:rPr>
              <a:t>Green jobs</a:t>
            </a:r>
          </a:p>
          <a:p>
            <a:r>
              <a:rPr lang="en-US" dirty="0" smtClean="0">
                <a:effectLst>
                  <a:outerShdw blurRad="38100" dist="38100" dir="2700000" algn="tl">
                    <a:srgbClr val="000000">
                      <a:alpha val="43137"/>
                    </a:srgbClr>
                  </a:outerShdw>
                </a:effectLst>
              </a:rPr>
              <a:t>Provides information about what each occupation entails, the entry requirements, and salary</a:t>
            </a:r>
          </a:p>
          <a:p>
            <a:r>
              <a:rPr lang="en-US" dirty="0" smtClean="0">
                <a:effectLst>
                  <a:outerShdw blurRad="38100" dist="38100" dir="2700000" algn="tl">
                    <a:srgbClr val="000000">
                      <a:alpha val="43137"/>
                    </a:srgbClr>
                  </a:outerShdw>
                </a:effectLst>
              </a:rPr>
              <a:t>FREE</a:t>
            </a:r>
          </a:p>
          <a:p>
            <a:r>
              <a:rPr lang="en-US" dirty="0" smtClean="0">
                <a:effectLst>
                  <a:outerShdw blurRad="38100" dist="38100" dir="2700000" algn="tl">
                    <a:srgbClr val="000000">
                      <a:alpha val="43137"/>
                    </a:srgbClr>
                  </a:outerShdw>
                </a:effectLst>
              </a:rPr>
              <a:t>http://www.onetonline.org/</a:t>
            </a:r>
          </a:p>
          <a:p>
            <a:endParaRPr lang="en-US" dirty="0"/>
          </a:p>
        </p:txBody>
      </p:sp>
      <p:pic>
        <p:nvPicPr>
          <p:cNvPr id="4" name="Picture 3" descr="onet_logo.png"/>
          <p:cNvPicPr>
            <a:picLocks noChangeAspect="1"/>
          </p:cNvPicPr>
          <p:nvPr/>
        </p:nvPicPr>
        <p:blipFill>
          <a:blip r:embed="rId2">
            <a:lum bright="10000"/>
          </a:blip>
          <a:stretch>
            <a:fillRect/>
          </a:stretch>
        </p:blipFill>
        <p:spPr>
          <a:xfrm>
            <a:off x="5610987" y="5035638"/>
            <a:ext cx="2133064" cy="136516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11641402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Career Information</a:t>
            </a:r>
            <a:br>
              <a:rPr lang="en-US" dirty="0" smtClean="0">
                <a:solidFill>
                  <a:srgbClr val="FFFF00"/>
                </a:solidFill>
              </a:rPr>
            </a:br>
            <a:r>
              <a:rPr lang="en-US" dirty="0" smtClean="0">
                <a:solidFill>
                  <a:srgbClr val="FFFF00"/>
                </a:solidFill>
              </a:rPr>
              <a:t>Online Resources</a:t>
            </a:r>
            <a:endParaRPr lang="en-US" dirty="0">
              <a:solidFill>
                <a:srgbClr val="FFFF00"/>
              </a:solidFill>
            </a:endParaRPr>
          </a:p>
        </p:txBody>
      </p:sp>
      <p:sp>
        <p:nvSpPr>
          <p:cNvPr id="3" name="Content Placeholder 2"/>
          <p:cNvSpPr>
            <a:spLocks noGrp="1"/>
          </p:cNvSpPr>
          <p:nvPr>
            <p:ph idx="1"/>
          </p:nvPr>
        </p:nvSpPr>
        <p:spPr>
          <a:xfrm>
            <a:off x="685800" y="1339403"/>
            <a:ext cx="7770813" cy="4786760"/>
          </a:xfrm>
        </p:spPr>
        <p:txBody>
          <a:bodyPr>
            <a:noAutofit/>
          </a:bodyPr>
          <a:lstStyle/>
          <a:p>
            <a:pPr>
              <a:buNone/>
            </a:pPr>
            <a:r>
              <a:rPr lang="en-US" sz="2000" dirty="0" smtClean="0">
                <a:effectLst/>
                <a:latin typeface="+mj-lt"/>
              </a:rPr>
              <a:t>My Next Move (</a:t>
            </a:r>
            <a:r>
              <a:rPr lang="en-US" sz="2000" dirty="0" smtClean="0">
                <a:latin typeface="+mj-lt"/>
              </a:rPr>
              <a:t>http://www.mynextmove.org/)</a:t>
            </a:r>
            <a:r>
              <a:rPr lang="en-US" sz="3600" dirty="0" smtClean="0">
                <a:solidFill>
                  <a:schemeClr val="bg1"/>
                </a:solidFill>
                <a:effectLst/>
                <a:latin typeface="+mj-lt"/>
              </a:rPr>
              <a:t> </a:t>
            </a:r>
            <a:endParaRPr lang="en-US" sz="2000" dirty="0" smtClean="0">
              <a:effectLst/>
              <a:latin typeface="+mj-lt"/>
            </a:endParaRPr>
          </a:p>
          <a:p>
            <a:r>
              <a:rPr lang="en-US" sz="2000" dirty="0" smtClean="0">
                <a:latin typeface="+mj-lt"/>
              </a:rPr>
              <a:t>Interactive web-based tool on O*Net website</a:t>
            </a:r>
          </a:p>
          <a:p>
            <a:r>
              <a:rPr lang="en-US" sz="2000" dirty="0" smtClean="0">
                <a:latin typeface="+mj-lt"/>
              </a:rPr>
              <a:t>Helps new job seekers, students, and other career explorers investigate over 900 jobs. </a:t>
            </a:r>
          </a:p>
          <a:p>
            <a:pPr lvl="1"/>
            <a:r>
              <a:rPr lang="en-US" sz="1800" dirty="0" smtClean="0">
                <a:latin typeface="+mj-lt"/>
              </a:rPr>
              <a:t>Keyword Search</a:t>
            </a:r>
          </a:p>
          <a:p>
            <a:pPr lvl="1"/>
            <a:r>
              <a:rPr lang="en-US" sz="1800" dirty="0" smtClean="0">
                <a:latin typeface="+mj-lt"/>
              </a:rPr>
              <a:t>Browse Careers</a:t>
            </a:r>
          </a:p>
          <a:p>
            <a:pPr lvl="1"/>
            <a:r>
              <a:rPr lang="en-US" sz="1800" dirty="0" smtClean="0">
                <a:latin typeface="+mj-lt"/>
              </a:rPr>
              <a:t>O*Net Interest profiler</a:t>
            </a:r>
          </a:p>
          <a:p>
            <a:pPr lvl="2"/>
            <a:r>
              <a:rPr lang="en-US" sz="1600" dirty="0" smtClean="0">
                <a:latin typeface="+mj-lt"/>
              </a:rPr>
              <a:t>computerized </a:t>
            </a:r>
            <a:r>
              <a:rPr lang="en-US" sz="1600" dirty="0" err="1" smtClean="0">
                <a:latin typeface="+mj-lt"/>
              </a:rPr>
              <a:t>Likert</a:t>
            </a:r>
            <a:r>
              <a:rPr lang="en-US" sz="1600" dirty="0" smtClean="0">
                <a:latin typeface="+mj-lt"/>
              </a:rPr>
              <a:t>-type questionnaire to determine interests </a:t>
            </a:r>
            <a:endParaRPr lang="en-US" sz="1200" dirty="0">
              <a:latin typeface="+mj-lt"/>
            </a:endParaRPr>
          </a:p>
        </p:txBody>
      </p:sp>
      <p:pic>
        <p:nvPicPr>
          <p:cNvPr id="4" name="Picture 3" descr="www.jpg"/>
          <p:cNvPicPr>
            <a:picLocks noChangeAspect="1"/>
          </p:cNvPicPr>
          <p:nvPr/>
        </p:nvPicPr>
        <p:blipFill>
          <a:blip r:embed="rId2"/>
          <a:srcRect t="19803" b="11089"/>
          <a:stretch>
            <a:fillRect/>
          </a:stretch>
        </p:blipFill>
        <p:spPr>
          <a:xfrm>
            <a:off x="4504988" y="4971245"/>
            <a:ext cx="2143125" cy="1481070"/>
          </a:xfrm>
          <a:prstGeom prst="rect">
            <a:avLst/>
          </a:prstGeom>
          <a:ln>
            <a:noFill/>
          </a:ln>
          <a:effectLst>
            <a:glow rad="228600">
              <a:srgbClr val="FFFF00">
                <a:alpha val="40000"/>
              </a:srgbClr>
            </a:glow>
            <a:outerShdw blurRad="225425" dist="50800" dir="5220000" algn="ctr">
              <a:srgbClr val="000000">
                <a:alpha val="33000"/>
              </a:srgbClr>
            </a:outerShdw>
            <a:softEdge rad="112500"/>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Tree>
    <p:extLst>
      <p:ext uri="{BB962C8B-B14F-4D97-AF65-F5344CB8AC3E}">
        <p14:creationId xmlns:p14="http://schemas.microsoft.com/office/powerpoint/2010/main" val="30441459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4"/>
            <a:ext cx="7770813" cy="1192621"/>
          </a:xfrm>
        </p:spPr>
        <p:txBody>
          <a:bodyPr>
            <a:normAutofit fontScale="90000"/>
          </a:bodyPr>
          <a:lstStyle/>
          <a:p>
            <a:r>
              <a:rPr lang="en-US" dirty="0" smtClean="0"/>
              <a:t>Career Information</a:t>
            </a:r>
            <a:br>
              <a:rPr lang="en-US" dirty="0" smtClean="0"/>
            </a:br>
            <a:r>
              <a:rPr lang="en-US" dirty="0" smtClean="0"/>
              <a:t>Online Resources</a:t>
            </a:r>
            <a:endParaRPr lang="en-US" dirty="0"/>
          </a:p>
        </p:txBody>
      </p:sp>
      <p:sp>
        <p:nvSpPr>
          <p:cNvPr id="3" name="Content Placeholder 2"/>
          <p:cNvSpPr>
            <a:spLocks noGrp="1"/>
          </p:cNvSpPr>
          <p:nvPr>
            <p:ph idx="1"/>
          </p:nvPr>
        </p:nvSpPr>
        <p:spPr>
          <a:xfrm>
            <a:off x="685800" y="1313645"/>
            <a:ext cx="7770813" cy="4812518"/>
          </a:xfrm>
        </p:spPr>
        <p:txBody>
          <a:bodyPr>
            <a:normAutofit fontScale="92500" lnSpcReduction="10000"/>
          </a:bodyPr>
          <a:lstStyle/>
          <a:p>
            <a:pPr>
              <a:buNone/>
            </a:pPr>
            <a:r>
              <a:rPr lang="en-US" dirty="0" smtClean="0">
                <a:latin typeface="Arial Black" pitchFamily="34" charset="0"/>
              </a:rPr>
              <a:t>Career Exploration Tools</a:t>
            </a:r>
          </a:p>
          <a:p>
            <a:pPr marL="457200" indent="-457200">
              <a:buFont typeface="+mj-lt"/>
              <a:buAutoNum type="arabicPeriod"/>
            </a:pPr>
            <a:r>
              <a:rPr lang="en-US" dirty="0" smtClean="0">
                <a:latin typeface="Arial Black" pitchFamily="34" charset="0"/>
              </a:rPr>
              <a:t>Self-directed career exploration/assessment tools </a:t>
            </a:r>
          </a:p>
          <a:p>
            <a:pPr marL="457200" indent="-457200">
              <a:buFont typeface="+mj-lt"/>
              <a:buAutoNum type="arabicPeriod"/>
            </a:pPr>
            <a:r>
              <a:rPr lang="en-US" dirty="0" smtClean="0">
                <a:latin typeface="Arial Black" pitchFamily="34" charset="0"/>
              </a:rPr>
              <a:t>Helps workers consider and plan career options, preparation, and transition. </a:t>
            </a:r>
          </a:p>
          <a:p>
            <a:pPr marL="457200" indent="-457200">
              <a:buFont typeface="+mj-lt"/>
              <a:buAutoNum type="arabicPeriod"/>
            </a:pPr>
            <a:r>
              <a:rPr lang="en-US" dirty="0" smtClean="0">
                <a:latin typeface="Arial Black" pitchFamily="34" charset="0"/>
              </a:rPr>
              <a:t>Also are designed for students who are exploring the school-to-work transition. </a:t>
            </a:r>
          </a:p>
          <a:p>
            <a:pPr marL="457200" indent="-457200">
              <a:buFont typeface="+mj-lt"/>
              <a:buAutoNum type="arabicPeriod"/>
            </a:pPr>
            <a:r>
              <a:rPr lang="en-US" dirty="0" smtClean="0">
                <a:latin typeface="Arial Black" pitchFamily="34" charset="0"/>
              </a:rPr>
              <a:t>Based on a "whole-person" concept, includes:</a:t>
            </a:r>
          </a:p>
          <a:p>
            <a:pPr marL="806450" lvl="1" indent="-457200">
              <a:buFont typeface="+mj-lt"/>
              <a:buAutoNum type="arabicPeriod"/>
            </a:pPr>
            <a:r>
              <a:rPr lang="en-US" dirty="0" smtClean="0">
                <a:latin typeface="Arial Black" pitchFamily="34" charset="0"/>
              </a:rPr>
              <a:t>Abilities</a:t>
            </a:r>
          </a:p>
          <a:p>
            <a:pPr marL="806450" lvl="1" indent="-457200">
              <a:buFont typeface="+mj-lt"/>
              <a:buAutoNum type="arabicPeriod"/>
            </a:pPr>
            <a:r>
              <a:rPr lang="en-US" dirty="0" smtClean="0">
                <a:latin typeface="Arial Black" pitchFamily="34" charset="0"/>
              </a:rPr>
              <a:t>Interests</a:t>
            </a:r>
          </a:p>
          <a:p>
            <a:pPr marL="806450" lvl="1" indent="-457200">
              <a:buFont typeface="+mj-lt"/>
              <a:buAutoNum type="arabicPeriod"/>
            </a:pPr>
            <a:r>
              <a:rPr lang="en-US" dirty="0" smtClean="0">
                <a:latin typeface="Arial Black" pitchFamily="34" charset="0"/>
              </a:rPr>
              <a:t>Work values (Achievement, Independence Recognition, Relationships, Support, Working Conditions)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ullcare7.jpg"/>
          <p:cNvPicPr>
            <a:picLocks noChangeAspect="1"/>
          </p:cNvPicPr>
          <p:nvPr/>
        </p:nvPicPr>
        <p:blipFill>
          <a:blip r:embed="rId2" cstate="print">
            <a:clrChange>
              <a:clrFrom>
                <a:srgbClr val="FFFFFF"/>
              </a:clrFrom>
              <a:clrTo>
                <a:srgbClr val="FFFFFF">
                  <a:alpha val="0"/>
                </a:srgbClr>
              </a:clrTo>
            </a:clrChange>
          </a:blip>
          <a:stretch>
            <a:fillRect/>
          </a:stretch>
        </p:blipFill>
        <p:spPr>
          <a:xfrm>
            <a:off x="6110258" y="2336683"/>
            <a:ext cx="2840559" cy="275849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solidFill>
                  <a:srgbClr val="FFFF00"/>
                </a:solidFill>
              </a:rPr>
              <a:t>Career Information</a:t>
            </a:r>
            <a:br>
              <a:rPr lang="en-US" dirty="0" smtClean="0">
                <a:solidFill>
                  <a:srgbClr val="FFFF00"/>
                </a:solidFill>
              </a:rPr>
            </a:br>
            <a:r>
              <a:rPr lang="en-US" dirty="0" smtClean="0">
                <a:solidFill>
                  <a:srgbClr val="FFFF00"/>
                </a:solidFill>
              </a:rPr>
              <a:t>Future Trends</a:t>
            </a:r>
            <a:r>
              <a:rPr lang="en-US" dirty="0" smtClean="0"/>
              <a:t/>
            </a:r>
            <a:br>
              <a:rPr lang="en-US" dirty="0" smtClean="0"/>
            </a:br>
            <a:endParaRPr lang="en-US" dirty="0"/>
          </a:p>
        </p:txBody>
      </p:sp>
      <p:sp>
        <p:nvSpPr>
          <p:cNvPr id="3" name="Content Placeholder 2"/>
          <p:cNvSpPr>
            <a:spLocks noGrp="1"/>
          </p:cNvSpPr>
          <p:nvPr>
            <p:ph idx="1"/>
          </p:nvPr>
        </p:nvSpPr>
        <p:spPr>
          <a:xfrm>
            <a:off x="685800" y="1133341"/>
            <a:ext cx="7770813" cy="5724659"/>
          </a:xfrm>
        </p:spPr>
        <p:txBody>
          <a:bodyPr>
            <a:normAutofit/>
          </a:bodyPr>
          <a:lstStyle/>
          <a:p>
            <a:endParaRPr lang="en-US" dirty="0" smtClean="0">
              <a:effectLst/>
            </a:endParaRPr>
          </a:p>
          <a:p>
            <a:r>
              <a:rPr lang="en-US" dirty="0" smtClean="0">
                <a:effectLst/>
              </a:rPr>
              <a:t>According to the OOH the career categories in the service center that will experience the most growth are: </a:t>
            </a:r>
          </a:p>
          <a:p>
            <a:pPr lvl="1"/>
            <a:r>
              <a:rPr lang="en-US" dirty="0" smtClean="0">
                <a:effectLst/>
              </a:rPr>
              <a:t>Healthcare </a:t>
            </a:r>
          </a:p>
          <a:p>
            <a:pPr lvl="2"/>
            <a:r>
              <a:rPr lang="en-US" dirty="0" smtClean="0">
                <a:effectLst/>
              </a:rPr>
              <a:t>Physicians</a:t>
            </a:r>
          </a:p>
          <a:p>
            <a:pPr lvl="2"/>
            <a:r>
              <a:rPr lang="en-US" dirty="0" smtClean="0">
                <a:effectLst/>
              </a:rPr>
              <a:t>Home healthcare</a:t>
            </a:r>
          </a:p>
          <a:p>
            <a:pPr lvl="2"/>
            <a:r>
              <a:rPr lang="en-US" dirty="0" smtClean="0">
                <a:effectLst/>
              </a:rPr>
              <a:t>Nursing</a:t>
            </a:r>
          </a:p>
          <a:p>
            <a:pPr lvl="1"/>
            <a:r>
              <a:rPr lang="en-US" dirty="0" smtClean="0">
                <a:effectLst/>
              </a:rPr>
              <a:t>Social Assistance </a:t>
            </a:r>
          </a:p>
          <a:p>
            <a:pPr lvl="1"/>
            <a:r>
              <a:rPr lang="en-US" dirty="0" smtClean="0">
                <a:effectLst/>
              </a:rPr>
              <a:t>Professional</a:t>
            </a:r>
          </a:p>
          <a:p>
            <a:pPr lvl="2"/>
            <a:r>
              <a:rPr lang="en-US" dirty="0" smtClean="0">
                <a:effectLst/>
              </a:rPr>
              <a:t>Management, scientific, and technical consulting</a:t>
            </a:r>
          </a:p>
          <a:p>
            <a:pPr lvl="2"/>
            <a:r>
              <a:rPr lang="en-US" dirty="0" smtClean="0">
                <a:effectLst/>
              </a:rPr>
              <a:t>Computer systems design and related services</a:t>
            </a:r>
          </a:p>
          <a:p>
            <a:pPr lvl="1"/>
            <a:endParaRPr lang="en-US" sz="2400" b="1" dirty="0" smtClean="0">
              <a:effectLst/>
            </a:endParaRPr>
          </a:p>
        </p:txBody>
      </p:sp>
    </p:spTree>
    <p:extLst>
      <p:ext uri="{BB962C8B-B14F-4D97-AF65-F5344CB8AC3E}">
        <p14:creationId xmlns:p14="http://schemas.microsoft.com/office/powerpoint/2010/main" val="23318151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Career Information</a:t>
            </a:r>
            <a:br>
              <a:rPr lang="en-US" dirty="0" smtClean="0">
                <a:solidFill>
                  <a:srgbClr val="FFFF00"/>
                </a:solidFill>
              </a:rPr>
            </a:br>
            <a:r>
              <a:rPr lang="en-US" dirty="0" smtClean="0">
                <a:solidFill>
                  <a:srgbClr val="FFFF00"/>
                </a:solidFill>
              </a:rPr>
              <a:t>Future Trends</a:t>
            </a:r>
            <a:endParaRPr lang="en-US" dirty="0"/>
          </a:p>
        </p:txBody>
      </p:sp>
      <p:sp>
        <p:nvSpPr>
          <p:cNvPr id="3" name="Content Placeholder 2"/>
          <p:cNvSpPr>
            <a:spLocks noGrp="1"/>
          </p:cNvSpPr>
          <p:nvPr>
            <p:ph idx="1"/>
          </p:nvPr>
        </p:nvSpPr>
        <p:spPr/>
        <p:txBody>
          <a:bodyPr>
            <a:normAutofit lnSpcReduction="10000"/>
          </a:bodyPr>
          <a:lstStyle/>
          <a:p>
            <a:pPr lvl="2"/>
            <a:r>
              <a:rPr lang="en-US" dirty="0" smtClean="0">
                <a:effectLst/>
              </a:rPr>
              <a:t>Employment services</a:t>
            </a:r>
          </a:p>
          <a:p>
            <a:pPr lvl="2"/>
            <a:r>
              <a:rPr lang="en-US" dirty="0" smtClean="0">
                <a:effectLst/>
              </a:rPr>
              <a:t>Educational services </a:t>
            </a:r>
          </a:p>
          <a:p>
            <a:pPr lvl="2"/>
            <a:r>
              <a:rPr lang="en-US" dirty="0" smtClean="0">
                <a:effectLst/>
              </a:rPr>
              <a:t>Accounting </a:t>
            </a:r>
          </a:p>
          <a:p>
            <a:pPr lvl="2"/>
            <a:r>
              <a:rPr lang="en-US" dirty="0" smtClean="0">
                <a:effectLst/>
              </a:rPr>
              <a:t>Accommodation and food services</a:t>
            </a:r>
          </a:p>
          <a:p>
            <a:pPr lvl="2"/>
            <a:r>
              <a:rPr lang="en-US" dirty="0" smtClean="0">
                <a:effectLst/>
              </a:rPr>
              <a:t>Government</a:t>
            </a:r>
          </a:p>
          <a:p>
            <a:pPr lvl="3"/>
            <a:r>
              <a:rPr lang="en-US" dirty="0" smtClean="0">
                <a:effectLst/>
              </a:rPr>
              <a:t>Local government</a:t>
            </a:r>
          </a:p>
          <a:p>
            <a:pPr lvl="1"/>
            <a:endParaRPr lang="en-US" dirty="0" smtClean="0">
              <a:effectLst/>
            </a:endParaRPr>
          </a:p>
          <a:p>
            <a:r>
              <a:rPr lang="en-US" dirty="0" smtClean="0">
                <a:effectLst/>
              </a:rPr>
              <a:t>According to  </a:t>
            </a:r>
            <a:r>
              <a:rPr lang="en-US" dirty="0" err="1" smtClean="0">
                <a:effectLst/>
              </a:rPr>
              <a:t>Bezdek</a:t>
            </a:r>
            <a:r>
              <a:rPr lang="en-US" dirty="0" smtClean="0">
                <a:effectLst/>
              </a:rPr>
              <a:t> (2010):</a:t>
            </a:r>
          </a:p>
          <a:p>
            <a:pPr lvl="1"/>
            <a:r>
              <a:rPr lang="en-US" dirty="0" smtClean="0"/>
              <a:t>Renewable and energy-efficiency contain some of the most rapidly growing industries in the world such as</a:t>
            </a:r>
          </a:p>
          <a:p>
            <a:pPr lvl="2"/>
            <a:r>
              <a:rPr lang="en-US" dirty="0" smtClean="0"/>
              <a:t> wind, </a:t>
            </a:r>
            <a:r>
              <a:rPr lang="en-US" dirty="0" err="1" smtClean="0"/>
              <a:t>photovoltaics</a:t>
            </a:r>
            <a:r>
              <a:rPr lang="en-US" dirty="0" smtClean="0"/>
              <a:t>, fuel cells, recycling and re-manufacturing, and </a:t>
            </a:r>
            <a:r>
              <a:rPr lang="en-US" dirty="0" err="1" smtClean="0"/>
              <a:t>biofuels</a:t>
            </a:r>
            <a:endParaRPr lang="en-US" dirty="0"/>
          </a:p>
        </p:txBody>
      </p:sp>
      <p:pic>
        <p:nvPicPr>
          <p:cNvPr id="4" name="Picture 3" descr="education.jpg"/>
          <p:cNvPicPr>
            <a:picLocks noChangeAspect="1"/>
          </p:cNvPicPr>
          <p:nvPr/>
        </p:nvPicPr>
        <p:blipFill>
          <a:blip r:embed="rId2">
            <a:lum bright="-10000"/>
          </a:blip>
          <a:stretch>
            <a:fillRect/>
          </a:stretch>
        </p:blipFill>
        <p:spPr>
          <a:xfrm>
            <a:off x="6207617" y="1550895"/>
            <a:ext cx="2511380" cy="297877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14394354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pic>
        <p:nvPicPr>
          <p:cNvPr id="6" name="Picture 5" descr="green world.gif"/>
          <p:cNvPicPr>
            <a:picLocks noChangeAspect="1"/>
          </p:cNvPicPr>
          <p:nvPr/>
        </p:nvPicPr>
        <p:blipFill>
          <a:blip r:embed="rId2">
            <a:clrChange>
              <a:clrFrom>
                <a:srgbClr val="FFFFFF"/>
              </a:clrFrom>
              <a:clrTo>
                <a:srgbClr val="FFFFFF">
                  <a:alpha val="0"/>
                </a:srgbClr>
              </a:clrTo>
            </a:clrChange>
          </a:blip>
          <a:stretch>
            <a:fillRect/>
          </a:stretch>
        </p:blipFill>
        <p:spPr>
          <a:xfrm>
            <a:off x="5906596" y="1550894"/>
            <a:ext cx="2550017" cy="241698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3" name="Content Placeholder 2"/>
          <p:cNvSpPr>
            <a:spLocks noGrp="1"/>
          </p:cNvSpPr>
          <p:nvPr>
            <p:ph idx="1"/>
          </p:nvPr>
        </p:nvSpPr>
        <p:spPr>
          <a:xfrm>
            <a:off x="685800" y="1550893"/>
            <a:ext cx="7770813" cy="5307107"/>
          </a:xfrm>
        </p:spPr>
        <p:txBody>
          <a:bodyPr>
            <a:normAutofit/>
          </a:bodyPr>
          <a:lstStyle/>
          <a:p>
            <a:endParaRPr lang="en-US" dirty="0" smtClean="0"/>
          </a:p>
          <a:p>
            <a:r>
              <a:rPr lang="en-US" dirty="0" smtClean="0"/>
              <a:t>What are Green Jobs?</a:t>
            </a:r>
          </a:p>
          <a:p>
            <a:pPr lvl="1"/>
            <a:r>
              <a:rPr lang="en-US" dirty="0" smtClean="0"/>
              <a:t>There is no official definition</a:t>
            </a:r>
          </a:p>
          <a:p>
            <a:pPr lvl="1"/>
            <a:r>
              <a:rPr lang="en-US" dirty="0" smtClean="0"/>
              <a:t>Generally defined as jobs that assist in improving the environment (Green Jobs, 2011)</a:t>
            </a:r>
          </a:p>
          <a:p>
            <a:r>
              <a:rPr lang="en-US" dirty="0" smtClean="0">
                <a:effectLst/>
              </a:rPr>
              <a:t>2007 - Revenues from the renewable energy and energy efficiency industries were significantly more than that of </a:t>
            </a:r>
            <a:r>
              <a:rPr lang="en-US" dirty="0" err="1" smtClean="0">
                <a:effectLst/>
              </a:rPr>
              <a:t>Walmart</a:t>
            </a:r>
            <a:r>
              <a:rPr lang="en-US" dirty="0" smtClean="0">
                <a:effectLst/>
              </a:rPr>
              <a:t>, </a:t>
            </a:r>
            <a:r>
              <a:rPr lang="en-US" dirty="0" err="1" smtClean="0">
                <a:effectLst/>
              </a:rPr>
              <a:t>ExxonMobile</a:t>
            </a:r>
            <a:r>
              <a:rPr lang="en-US" dirty="0" smtClean="0">
                <a:effectLst/>
              </a:rPr>
              <a:t>, and GM</a:t>
            </a:r>
          </a:p>
          <a:p>
            <a:r>
              <a:rPr lang="en-US" dirty="0" smtClean="0">
                <a:effectLst/>
              </a:rPr>
              <a:t>Presently, there are approximately 13 million green jobs in the U.S. </a:t>
            </a:r>
          </a:p>
          <a:p>
            <a:r>
              <a:rPr lang="en-US" dirty="0" smtClean="0">
                <a:effectLst/>
              </a:rPr>
              <a:t>Renewable and energy-efficiency jobs are growing faster than average (</a:t>
            </a:r>
            <a:r>
              <a:rPr lang="en-US" dirty="0" err="1" smtClean="0">
                <a:effectLst/>
              </a:rPr>
              <a:t>Bezdek</a:t>
            </a:r>
            <a:r>
              <a:rPr lang="en-US" dirty="0" smtClean="0">
                <a:effectLst/>
              </a:rPr>
              <a:t>, 2010)</a:t>
            </a:r>
          </a:p>
          <a:p>
            <a:pPr lvl="1"/>
            <a:endParaRPr lang="en-US" dirty="0" smtClean="0"/>
          </a:p>
          <a:p>
            <a:endParaRPr lang="en-US" dirty="0"/>
          </a:p>
        </p:txBody>
      </p:sp>
      <p:pic>
        <p:nvPicPr>
          <p:cNvPr id="4100" name="Picture 4" descr="http://oregonstate.edu/career/sites/default/files/green-business-careers-300x297.jpg"/>
          <p:cNvPicPr>
            <a:picLocks noChangeAspect="1" noChangeArrowheads="1"/>
          </p:cNvPicPr>
          <p:nvPr/>
        </p:nvPicPr>
        <p:blipFill>
          <a:blip r:embed="rId3">
            <a:duotone>
              <a:prstClr val="black"/>
              <a:schemeClr val="accent5">
                <a:tint val="45000"/>
                <a:satMod val="400000"/>
              </a:schemeClr>
            </a:duotone>
          </a:blip>
          <a:srcRect/>
          <a:stretch>
            <a:fillRect/>
          </a:stretch>
        </p:blipFill>
        <p:spPr bwMode="auto">
          <a:xfrm>
            <a:off x="1223492"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939993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pic>
        <p:nvPicPr>
          <p:cNvPr id="5" name="Picture 4" descr="jobs.jpg"/>
          <p:cNvPicPr>
            <a:picLocks noChangeAspect="1"/>
          </p:cNvPicPr>
          <p:nvPr/>
        </p:nvPicPr>
        <p:blipFill>
          <a:blip r:embed="rId2"/>
          <a:stretch>
            <a:fillRect/>
          </a:stretch>
        </p:blipFill>
        <p:spPr>
          <a:xfrm>
            <a:off x="2829595" y="4056711"/>
            <a:ext cx="2643926" cy="2715603"/>
          </a:xfrm>
          <a:prstGeom prst="ellipse">
            <a:avLst/>
          </a:prstGeom>
          <a:ln>
            <a:noFill/>
          </a:ln>
          <a:effectLst>
            <a:glow rad="228600">
              <a:schemeClr val="accent5">
                <a:satMod val="175000"/>
                <a:alpha val="40000"/>
              </a:schemeClr>
            </a:glow>
            <a:softEdge rad="112500"/>
          </a:effectLst>
        </p:spPr>
      </p:pic>
      <p:sp>
        <p:nvSpPr>
          <p:cNvPr id="3" name="Content Placeholder 2"/>
          <p:cNvSpPr>
            <a:spLocks noGrp="1"/>
          </p:cNvSpPr>
          <p:nvPr>
            <p:ph idx="1"/>
          </p:nvPr>
        </p:nvSpPr>
        <p:spPr>
          <a:xfrm>
            <a:off x="0" y="1550893"/>
            <a:ext cx="8211914" cy="4978695"/>
          </a:xfrm>
        </p:spPr>
        <p:txBody>
          <a:bodyPr>
            <a:normAutofit/>
          </a:bodyPr>
          <a:lstStyle/>
          <a:p>
            <a:endParaRPr lang="en-US" dirty="0" smtClean="0"/>
          </a:p>
          <a:p>
            <a:pPr lvl="1"/>
            <a:r>
              <a:rPr lang="en-US" dirty="0" smtClean="0"/>
              <a:t>Projecting the growth of green jobs greatly depends on implementation of changes proposed by the government</a:t>
            </a:r>
          </a:p>
          <a:p>
            <a:pPr lvl="1"/>
            <a:endParaRPr lang="en-US" dirty="0" smtClean="0"/>
          </a:p>
          <a:p>
            <a:pPr lvl="1"/>
            <a:r>
              <a:rPr lang="en-US" dirty="0" smtClean="0"/>
              <a:t>Depending on the government’s revision of certain policies, it is possible that the energy efficiency and renewable energy industries could create over 37 million jobs a year by 2030 (</a:t>
            </a:r>
            <a:r>
              <a:rPr lang="en-US" dirty="0" err="1" smtClean="0"/>
              <a:t>Bezdek</a:t>
            </a:r>
            <a:r>
              <a:rPr lang="en-US" dirty="0" smtClean="0"/>
              <a:t>, 2010).</a:t>
            </a:r>
          </a:p>
          <a:p>
            <a:pPr lvl="1"/>
            <a:endParaRPr lang="en-US" dirty="0" smtClean="0"/>
          </a:p>
          <a:p>
            <a:endParaRPr lang="en-US" dirty="0"/>
          </a:p>
        </p:txBody>
      </p:sp>
      <p:pic>
        <p:nvPicPr>
          <p:cNvPr id="4100" name="Picture 4" descr="http://oregonstate.edu/career/sites/default/files/green-business-careers-300x297.jpg"/>
          <p:cNvPicPr>
            <a:picLocks noChangeAspect="1" noChangeArrowheads="1"/>
          </p:cNvPicPr>
          <p:nvPr/>
        </p:nvPicPr>
        <p:blipFill>
          <a:blip r:embed="rId3">
            <a:duotone>
              <a:prstClr val="black"/>
              <a:schemeClr val="accent5">
                <a:tint val="45000"/>
                <a:satMod val="400000"/>
              </a:schemeClr>
            </a:duotone>
          </a:blip>
          <a:srcRect/>
          <a:stretch>
            <a:fillRect/>
          </a:stretch>
        </p:blipFill>
        <p:spPr bwMode="auto">
          <a:xfrm>
            <a:off x="1223492"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685083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a:xfrm>
            <a:off x="685800" y="1550894"/>
            <a:ext cx="7770813" cy="4257022"/>
          </a:xfrm>
        </p:spPr>
        <p:txBody>
          <a:bodyPr>
            <a:normAutofit lnSpcReduction="10000"/>
          </a:bodyPr>
          <a:lstStyle/>
          <a:p>
            <a:endParaRPr lang="en-US" dirty="0" smtClean="0"/>
          </a:p>
          <a:p>
            <a:r>
              <a:rPr lang="en-US" dirty="0" smtClean="0"/>
              <a:t>Green Economy- an economic activity related to reducing the use of fossil fuels, decreasing pollution and greenhouse gas emissions, increasing the efficiency of energy usage, recycling materials, and developing and adopting renewable sources of energy (O*Net).</a:t>
            </a:r>
          </a:p>
          <a:p>
            <a:pPr lvl="2"/>
            <a:endParaRPr lang="en-US" dirty="0" smtClean="0"/>
          </a:p>
          <a:p>
            <a:pPr lvl="2"/>
            <a:r>
              <a:rPr lang="en-US" dirty="0" smtClean="0"/>
              <a:t>Green Increased Demand Occupations</a:t>
            </a:r>
          </a:p>
          <a:p>
            <a:pPr lvl="2"/>
            <a:endParaRPr lang="en-US" dirty="0" smtClean="0"/>
          </a:p>
          <a:p>
            <a:pPr lvl="2"/>
            <a:r>
              <a:rPr lang="en-US" dirty="0" smtClean="0"/>
              <a:t>Green Enhanced Skills Occupations</a:t>
            </a:r>
          </a:p>
          <a:p>
            <a:pPr lvl="2"/>
            <a:endParaRPr lang="en-US" dirty="0" smtClean="0"/>
          </a:p>
          <a:p>
            <a:pPr lvl="2"/>
            <a:r>
              <a:rPr lang="en-US" dirty="0" smtClean="0"/>
              <a:t>Green New and Emerging Occupations</a:t>
            </a:r>
          </a:p>
          <a:p>
            <a:endParaRPr lang="en-US" dirty="0"/>
          </a:p>
        </p:txBody>
      </p:sp>
      <p:pic>
        <p:nvPicPr>
          <p:cNvPr id="4098" name="Picture 2" descr="http://www.mygreeneducation.com/wp-content/uploads/2011/02/new-green-jobs-2.jpg"/>
          <p:cNvPicPr>
            <a:picLocks noChangeAspect="1" noChangeArrowheads="1"/>
          </p:cNvPicPr>
          <p:nvPr/>
        </p:nvPicPr>
        <p:blipFill>
          <a:blip r:embed="rId2" cstate="print"/>
          <a:srcRect/>
          <a:stretch>
            <a:fillRect/>
          </a:stretch>
        </p:blipFill>
        <p:spPr bwMode="auto">
          <a:xfrm>
            <a:off x="5829323" y="4082604"/>
            <a:ext cx="3134373" cy="2491050"/>
          </a:xfrm>
          <a:prstGeom prst="rect">
            <a:avLst/>
          </a:prstGeom>
          <a:ln>
            <a:noFill/>
          </a:ln>
          <a:effectLst>
            <a:outerShdw blurRad="184150" dist="241300" dir="11520000" sx="110000" sy="110000" algn="ctr">
              <a:srgbClr val="000000">
                <a:alpha val="18000"/>
              </a:srgbClr>
            </a:outerShdw>
            <a:softEdge rad="112500"/>
          </a:effectLst>
          <a:scene3d>
            <a:camera prst="perspectiveFront" fov="5100000">
              <a:rot lat="0" lon="2100000" rev="0"/>
            </a:camera>
            <a:lightRig rig="flood" dir="t">
              <a:rot lat="0" lon="0" rev="13800000"/>
            </a:lightRig>
          </a:scene3d>
          <a:sp3d extrusionH="107950" prstMaterial="plastic">
            <a:bevelT w="82550" h="63500" prst="divot"/>
            <a:bevelB/>
          </a:sp3d>
        </p:spPr>
      </p:pic>
      <p:pic>
        <p:nvPicPr>
          <p:cNvPr id="4100" name="Picture 4" descr="http://oregonstate.edu/career/sites/default/files/green-business-careers-300x297.jpg"/>
          <p:cNvPicPr>
            <a:picLocks noChangeAspect="1" noChangeArrowheads="1"/>
          </p:cNvPicPr>
          <p:nvPr/>
        </p:nvPicPr>
        <p:blipFill>
          <a:blip r:embed="rId3">
            <a:duotone>
              <a:prstClr val="black"/>
              <a:schemeClr val="accent5">
                <a:tint val="45000"/>
                <a:satMod val="400000"/>
              </a:schemeClr>
            </a:duotone>
          </a:blip>
          <a:srcRect/>
          <a:stretch>
            <a:fillRect/>
          </a:stretch>
        </p:blipFill>
        <p:spPr bwMode="auto">
          <a:xfrm>
            <a:off x="1223492"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0984238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4 Goals of the on-going Workshop</a:t>
            </a:r>
            <a:endParaRPr lang="en-US" dirty="0">
              <a:solidFill>
                <a:srgbClr val="FFFF00"/>
              </a:solidFill>
            </a:endParaRPr>
          </a:p>
        </p:txBody>
      </p:sp>
      <p:sp>
        <p:nvSpPr>
          <p:cNvPr id="3" name="Subtitle 2"/>
          <p:cNvSpPr>
            <a:spLocks noGrp="1"/>
          </p:cNvSpPr>
          <p:nvPr>
            <p:ph idx="1"/>
          </p:nvPr>
        </p:nvSpPr>
        <p:spPr>
          <a:xfrm>
            <a:off x="685800" y="1937334"/>
            <a:ext cx="7770813" cy="4633643"/>
          </a:xfrm>
        </p:spPr>
        <p:txBody>
          <a:bodyPr>
            <a:normAutofit fontScale="25000" lnSpcReduction="20000"/>
          </a:bodyPr>
          <a:lstStyle/>
          <a:p>
            <a:pPr marL="742950" indent="-742950">
              <a:lnSpc>
                <a:spcPct val="120000"/>
              </a:lnSpc>
              <a:buFont typeface="+mj-lt"/>
              <a:buAutoNum type="arabicPeriod"/>
            </a:pPr>
            <a:r>
              <a:rPr lang="en-US" sz="9800" dirty="0" smtClean="0"/>
              <a:t>Increase </a:t>
            </a:r>
            <a:r>
              <a:rPr lang="en-US" sz="9800" dirty="0"/>
              <a:t>student awareness of career counseling services available to them</a:t>
            </a:r>
            <a:r>
              <a:rPr lang="en-US" sz="9800" dirty="0" smtClean="0"/>
              <a:t>.</a:t>
            </a:r>
            <a:endParaRPr lang="en-US" sz="9800" dirty="0"/>
          </a:p>
          <a:p>
            <a:pPr marL="742950" indent="-742950">
              <a:lnSpc>
                <a:spcPct val="120000"/>
              </a:lnSpc>
              <a:buFont typeface="+mj-lt"/>
              <a:buAutoNum type="arabicPeriod"/>
            </a:pPr>
            <a:r>
              <a:rPr lang="en-US" sz="9800" dirty="0" smtClean="0"/>
              <a:t>Educate </a:t>
            </a:r>
            <a:r>
              <a:rPr lang="en-US" sz="9800" dirty="0"/>
              <a:t>students </a:t>
            </a:r>
            <a:r>
              <a:rPr lang="en-US" sz="9800" dirty="0" smtClean="0"/>
              <a:t>on the </a:t>
            </a:r>
            <a:r>
              <a:rPr lang="en-US" sz="9800" dirty="0"/>
              <a:t>various aspects of career </a:t>
            </a:r>
            <a:r>
              <a:rPr lang="en-US" sz="9800" dirty="0" smtClean="0"/>
              <a:t>self-concept and exploration.</a:t>
            </a:r>
          </a:p>
          <a:p>
            <a:pPr marL="742950" indent="-742950">
              <a:lnSpc>
                <a:spcPct val="120000"/>
              </a:lnSpc>
              <a:buFont typeface="+mj-lt"/>
              <a:buAutoNum type="arabicPeriod"/>
            </a:pPr>
            <a:r>
              <a:rPr lang="en-US" sz="9800" dirty="0" smtClean="0"/>
              <a:t>Educate students about employment trends to help them develop career decision-making skills</a:t>
            </a:r>
          </a:p>
          <a:p>
            <a:pPr marL="742950" indent="-742950">
              <a:lnSpc>
                <a:spcPct val="120000"/>
              </a:lnSpc>
              <a:buFont typeface="+mj-lt"/>
              <a:buAutoNum type="arabicPeriod"/>
            </a:pPr>
            <a:r>
              <a:rPr lang="en-US" sz="9800" dirty="0" smtClean="0"/>
              <a:t>Prepare students to enter the workforce by helping them to develop effective job seeking strategies.</a:t>
            </a:r>
          </a:p>
          <a:p>
            <a:pPr marL="0" indent="0">
              <a:buNone/>
            </a:pPr>
            <a:endParaRPr lang="en-US" sz="4000" dirty="0"/>
          </a:p>
        </p:txBody>
      </p:sp>
    </p:spTree>
    <p:extLst>
      <p:ext uri="{BB962C8B-B14F-4D97-AF65-F5344CB8AC3E}">
        <p14:creationId xmlns:p14="http://schemas.microsoft.com/office/powerpoint/2010/main" val="157026969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a:xfrm>
            <a:off x="685800" y="2107096"/>
            <a:ext cx="7770813" cy="4257022"/>
          </a:xfrm>
        </p:spPr>
        <p:txBody>
          <a:bodyPr>
            <a:normAutofit/>
          </a:bodyPr>
          <a:lstStyle/>
          <a:p>
            <a:r>
              <a:rPr lang="en-US" dirty="0" smtClean="0"/>
              <a:t>Green Increased Demand Occupations- The impact of green economies increase employment demand but the tasks of the job have remained the same</a:t>
            </a:r>
          </a:p>
          <a:p>
            <a:pPr lvl="1"/>
            <a:endParaRPr lang="en-US" dirty="0" smtClean="0"/>
          </a:p>
          <a:p>
            <a:pPr lvl="1"/>
            <a:r>
              <a:rPr lang="en-US" dirty="0" smtClean="0"/>
              <a:t>Zoologists</a:t>
            </a:r>
          </a:p>
          <a:p>
            <a:pPr lvl="1"/>
            <a:r>
              <a:rPr lang="en-US" dirty="0" smtClean="0"/>
              <a:t>Chemical Engineers and Technicians</a:t>
            </a:r>
          </a:p>
          <a:p>
            <a:pPr lvl="1"/>
            <a:r>
              <a:rPr lang="en-US" dirty="0" smtClean="0"/>
              <a:t>Chemists</a:t>
            </a:r>
          </a:p>
          <a:p>
            <a:pPr lvl="1"/>
            <a:r>
              <a:rPr lang="en-US" dirty="0" smtClean="0"/>
              <a:t>Environmental Scientists</a:t>
            </a:r>
          </a:p>
          <a:p>
            <a:pPr lvl="1"/>
            <a:r>
              <a:rPr lang="en-US" dirty="0" smtClean="0"/>
              <a:t>Occupational Health &amp; Safety Specialists</a:t>
            </a:r>
          </a:p>
          <a:p>
            <a:endParaRPr lang="en-US" dirty="0"/>
          </a:p>
        </p:txBody>
      </p:sp>
      <p:pic>
        <p:nvPicPr>
          <p:cNvPr id="4" name="Picture 4" descr="http://oregonstate.edu/career/sites/default/files/green-business-careers-300x297.jpg"/>
          <p:cNvPicPr>
            <a:picLocks noChangeAspect="1" noChangeArrowheads="1"/>
          </p:cNvPicPr>
          <p:nvPr/>
        </p:nvPicPr>
        <p:blipFill>
          <a:blip r:embed="rId2">
            <a:duotone>
              <a:prstClr val="black"/>
              <a:schemeClr val="accent5">
                <a:tint val="45000"/>
                <a:satMod val="400000"/>
              </a:schemeClr>
            </a:duotone>
          </a:blip>
          <a:srcRect/>
          <a:stretch>
            <a:fillRect/>
          </a:stretch>
        </p:blipFill>
        <p:spPr bwMode="auto">
          <a:xfrm>
            <a:off x="1223492"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descr="research_beaker.jpg"/>
          <p:cNvPicPr>
            <a:picLocks noChangeAspect="1"/>
          </p:cNvPicPr>
          <p:nvPr/>
        </p:nvPicPr>
        <p:blipFill>
          <a:blip r:embed="rId3" cstate="print"/>
          <a:stretch>
            <a:fillRect/>
          </a:stretch>
        </p:blipFill>
        <p:spPr>
          <a:xfrm>
            <a:off x="6202018" y="3115480"/>
            <a:ext cx="2464904" cy="324863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9380398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p:txBody>
          <a:bodyPr/>
          <a:lstStyle/>
          <a:p>
            <a:r>
              <a:rPr lang="en-US" dirty="0" smtClean="0"/>
              <a:t>Green Enhanced Skills Occupations- The impact of green economic activities caused the work requirements to change but it may not increase employment demand</a:t>
            </a:r>
          </a:p>
          <a:p>
            <a:pPr lvl="1"/>
            <a:endParaRPr lang="en-US" dirty="0" smtClean="0"/>
          </a:p>
          <a:p>
            <a:pPr lvl="1"/>
            <a:r>
              <a:rPr lang="en-US" dirty="0" smtClean="0"/>
              <a:t>Nuclear and Mechanical Engineers</a:t>
            </a:r>
          </a:p>
          <a:p>
            <a:pPr lvl="1"/>
            <a:r>
              <a:rPr lang="en-US" dirty="0" smtClean="0"/>
              <a:t>Industrial Engineering Technicians</a:t>
            </a:r>
          </a:p>
          <a:p>
            <a:pPr lvl="1"/>
            <a:r>
              <a:rPr lang="en-US" dirty="0" smtClean="0"/>
              <a:t>Public Relations Specialists</a:t>
            </a:r>
          </a:p>
          <a:p>
            <a:pPr lvl="1"/>
            <a:r>
              <a:rPr lang="en-US" dirty="0" smtClean="0"/>
              <a:t>Urban/Regional Planners</a:t>
            </a:r>
          </a:p>
          <a:p>
            <a:pPr>
              <a:buNone/>
            </a:pPr>
            <a:endParaRPr lang="en-US" dirty="0"/>
          </a:p>
        </p:txBody>
      </p:sp>
      <p:pic>
        <p:nvPicPr>
          <p:cNvPr id="4" name="Picture 4" descr="http://oregonstate.edu/career/sites/default/files/green-business-careers-300x297.jpg"/>
          <p:cNvPicPr>
            <a:picLocks noChangeAspect="1" noChangeArrowheads="1"/>
          </p:cNvPicPr>
          <p:nvPr/>
        </p:nvPicPr>
        <p:blipFill>
          <a:blip r:embed="rId2">
            <a:duotone>
              <a:prstClr val="black"/>
              <a:schemeClr val="accent5">
                <a:tint val="45000"/>
                <a:satMod val="400000"/>
              </a:schemeClr>
            </a:duotone>
          </a:blip>
          <a:srcRect/>
          <a:stretch>
            <a:fillRect/>
          </a:stretch>
        </p:blipFill>
        <p:spPr bwMode="auto">
          <a:xfrm>
            <a:off x="1226713"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untitled.bmp"/>
          <p:cNvPicPr>
            <a:picLocks noChangeAspect="1"/>
          </p:cNvPicPr>
          <p:nvPr/>
        </p:nvPicPr>
        <p:blipFill>
          <a:blip r:embed="rId3"/>
          <a:stretch>
            <a:fillRect/>
          </a:stretch>
        </p:blipFill>
        <p:spPr>
          <a:xfrm>
            <a:off x="5832063" y="3432756"/>
            <a:ext cx="3060385" cy="1989250"/>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pic>
        <p:nvPicPr>
          <p:cNvPr id="5" name="Picture 4" descr="green-jobs.jpg"/>
          <p:cNvPicPr>
            <a:picLocks noChangeAspect="1"/>
          </p:cNvPicPr>
          <p:nvPr/>
        </p:nvPicPr>
        <p:blipFill>
          <a:blip r:embed="rId4"/>
          <a:srcRect/>
          <a:stretch>
            <a:fillRect/>
          </a:stretch>
        </p:blipFill>
        <p:spPr>
          <a:xfrm>
            <a:off x="3684511" y="4780555"/>
            <a:ext cx="2611192" cy="1922898"/>
          </a:xfrm>
          <a:prstGeom prst="rect">
            <a:avLst/>
          </a:prstGeom>
          <a:ln>
            <a:noFill/>
          </a:ln>
          <a:effectLst>
            <a:outerShdw blurRad="127000" dist="38100" dir="2700000" algn="ctr">
              <a:srgbClr val="000000">
                <a:alpha val="45000"/>
              </a:srgbClr>
            </a:outerShdw>
            <a:softEdge rad="112500"/>
          </a:effectLst>
          <a:scene3d>
            <a:camera prst="perspectiveFront" fov="2700000">
              <a:rot lat="20376000" lon="1938000" rev="20112001"/>
            </a:camera>
            <a:lightRig rig="soft" dir="t">
              <a:rot lat="0" lon="0" rev="0"/>
            </a:lightRig>
          </a:scene3d>
          <a:sp3d prstMaterial="translucentPowder">
            <a:bevelT w="203200" h="50800" prst="softRound"/>
          </a:sp3d>
        </p:spPr>
      </p:pic>
    </p:spTree>
    <p:extLst>
      <p:ext uri="{BB962C8B-B14F-4D97-AF65-F5344CB8AC3E}">
        <p14:creationId xmlns:p14="http://schemas.microsoft.com/office/powerpoint/2010/main" val="19952553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p:txBody>
          <a:bodyPr>
            <a:normAutofit/>
          </a:bodyPr>
          <a:lstStyle/>
          <a:p>
            <a:r>
              <a:rPr lang="en-US" dirty="0" smtClean="0"/>
              <a:t>Green New and Emerging Occupations- The impact of green economy activities/technologies create the need for unique worker requirements and generates new jobs </a:t>
            </a:r>
          </a:p>
          <a:p>
            <a:pPr lvl="1"/>
            <a:endParaRPr lang="en-US" dirty="0" smtClean="0"/>
          </a:p>
          <a:p>
            <a:pPr lvl="1"/>
            <a:r>
              <a:rPr lang="en-US" dirty="0" smtClean="0"/>
              <a:t>Climate Change Analysts</a:t>
            </a:r>
          </a:p>
          <a:p>
            <a:pPr lvl="1"/>
            <a:r>
              <a:rPr lang="en-US" dirty="0" smtClean="0"/>
              <a:t>Wind Energy Engineers, Project Managers, and Operation Managers</a:t>
            </a:r>
          </a:p>
          <a:p>
            <a:pPr lvl="1"/>
            <a:r>
              <a:rPr lang="en-US" dirty="0" smtClean="0"/>
              <a:t>Robotics Engineers and Technicians</a:t>
            </a:r>
          </a:p>
          <a:p>
            <a:pPr lvl="1"/>
            <a:r>
              <a:rPr lang="en-US" dirty="0" smtClean="0"/>
              <a:t>Logistics Analysts and Engineers</a:t>
            </a:r>
          </a:p>
          <a:p>
            <a:pPr lvl="1"/>
            <a:r>
              <a:rPr lang="en-US" dirty="0" smtClean="0"/>
              <a:t>Water Resource Specialists</a:t>
            </a:r>
          </a:p>
          <a:p>
            <a:endParaRPr lang="en-US" dirty="0"/>
          </a:p>
        </p:txBody>
      </p:sp>
      <p:pic>
        <p:nvPicPr>
          <p:cNvPr id="4" name="Picture 3" descr="steel-workers-back-green-jobs.jpg"/>
          <p:cNvPicPr>
            <a:picLocks noChangeAspect="1"/>
          </p:cNvPicPr>
          <p:nvPr/>
        </p:nvPicPr>
        <p:blipFill>
          <a:blip r:embed="rId2"/>
          <a:stretch>
            <a:fillRect/>
          </a:stretch>
        </p:blipFill>
        <p:spPr>
          <a:xfrm>
            <a:off x="5589431" y="4378816"/>
            <a:ext cx="3309870" cy="22860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Picture 4" descr="http://oregonstate.edu/career/sites/default/files/green-business-careers-300x297.jpg"/>
          <p:cNvPicPr>
            <a:picLocks noChangeAspect="1" noChangeArrowheads="1"/>
          </p:cNvPicPr>
          <p:nvPr/>
        </p:nvPicPr>
        <p:blipFill>
          <a:blip r:embed="rId3">
            <a:duotone>
              <a:prstClr val="black"/>
              <a:schemeClr val="accent5">
                <a:tint val="45000"/>
                <a:satMod val="400000"/>
              </a:schemeClr>
            </a:duotone>
          </a:blip>
          <a:srcRect/>
          <a:stretch>
            <a:fillRect/>
          </a:stretch>
        </p:blipFill>
        <p:spPr bwMode="auto">
          <a:xfrm>
            <a:off x="1226713"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6499312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images (6).jpg"/>
          <p:cNvPicPr>
            <a:picLocks noChangeAspect="1"/>
          </p:cNvPicPr>
          <p:nvPr/>
        </p:nvPicPr>
        <p:blipFill>
          <a:blip r:embed="rId2" cstate="print"/>
          <a:stretch>
            <a:fillRect/>
          </a:stretch>
        </p:blipFill>
        <p:spPr>
          <a:xfrm>
            <a:off x="6694158" y="1825380"/>
            <a:ext cx="2449840" cy="1733550"/>
          </a:xfrm>
          <a:prstGeom prst="rect">
            <a:avLst/>
          </a:prstGeom>
        </p:spPr>
      </p:pic>
      <p:pic>
        <p:nvPicPr>
          <p:cNvPr id="7" name="Picture 6" descr="images (3).jpg"/>
          <p:cNvPicPr>
            <a:picLocks noChangeAspect="1"/>
          </p:cNvPicPr>
          <p:nvPr/>
        </p:nvPicPr>
        <p:blipFill>
          <a:blip r:embed="rId3" cstate="print"/>
          <a:stretch>
            <a:fillRect/>
          </a:stretch>
        </p:blipFill>
        <p:spPr>
          <a:xfrm>
            <a:off x="6694158" y="12879"/>
            <a:ext cx="2449842" cy="2028032"/>
          </a:xfrm>
          <a:prstGeom prst="rect">
            <a:avLst/>
          </a:prstGeom>
        </p:spPr>
      </p:pic>
      <p:pic>
        <p:nvPicPr>
          <p:cNvPr id="12" name="Picture 11" descr="download.jpg">
            <a:hlinkClick r:id="rId4"/>
          </p:cNvPr>
          <p:cNvPicPr>
            <a:picLocks noChangeAspect="1"/>
          </p:cNvPicPr>
          <p:nvPr/>
        </p:nvPicPr>
        <p:blipFill>
          <a:blip r:embed="rId5" cstate="print"/>
          <a:stretch>
            <a:fillRect/>
          </a:stretch>
        </p:blipFill>
        <p:spPr>
          <a:xfrm>
            <a:off x="2" y="12879"/>
            <a:ext cx="3837903" cy="3463498"/>
          </a:xfrm>
          <a:prstGeom prst="rect">
            <a:avLst/>
          </a:prstGeom>
        </p:spPr>
      </p:pic>
      <p:pic>
        <p:nvPicPr>
          <p:cNvPr id="4" name="Content Placeholder 3" descr="goethals-bridge-aba007c7c74d46cc.jpg"/>
          <p:cNvPicPr>
            <a:picLocks noGrp="1" noChangeAspect="1"/>
          </p:cNvPicPr>
          <p:nvPr>
            <p:ph idx="1"/>
          </p:nvPr>
        </p:nvPicPr>
        <p:blipFill>
          <a:blip r:embed="rId6" cstate="print"/>
          <a:stretch>
            <a:fillRect/>
          </a:stretch>
        </p:blipFill>
        <p:spPr>
          <a:xfrm>
            <a:off x="3837905" y="12879"/>
            <a:ext cx="2856254" cy="6805277"/>
          </a:xfrm>
        </p:spPr>
      </p:pic>
      <p:sp>
        <p:nvSpPr>
          <p:cNvPr id="2" name="Title 1"/>
          <p:cNvSpPr>
            <a:spLocks noGrp="1"/>
          </p:cNvSpPr>
          <p:nvPr>
            <p:ph type="title"/>
          </p:nvPr>
        </p:nvSpPr>
        <p:spPr>
          <a:xfrm>
            <a:off x="213160" y="183521"/>
            <a:ext cx="8824306" cy="1112619"/>
          </a:xfrm>
        </p:spPr>
        <p:txBody>
          <a:bodyPr>
            <a:noAutofit/>
          </a:bodyPr>
          <a:lstStyle/>
          <a:p>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t>
            </a:r>
            <a:r>
              <a:rPr lang="en-US" b="1" dirty="0" smtClean="0">
                <a:solidFill>
                  <a:srgbClr val="FFFF00"/>
                </a:solidFill>
              </a:rPr>
              <a:t>College-To-Work Transition</a:t>
            </a:r>
            <a:br>
              <a:rPr lang="en-US" b="1" dirty="0" smtClean="0">
                <a:solidFill>
                  <a:srgbClr val="FFFF00"/>
                </a:solidFill>
              </a:rPr>
            </a:br>
            <a:endParaRPr lang="en-US" sz="3200" b="1" i="1" dirty="0">
              <a:solidFill>
                <a:srgbClr val="FFC000"/>
              </a:solidFill>
            </a:endParaRPr>
          </a:p>
        </p:txBody>
      </p:sp>
      <p:pic>
        <p:nvPicPr>
          <p:cNvPr id="14" name="Picture 13" descr="images (9).jpg"/>
          <p:cNvPicPr>
            <a:picLocks noChangeAspect="1"/>
          </p:cNvPicPr>
          <p:nvPr/>
        </p:nvPicPr>
        <p:blipFill>
          <a:blip r:embed="rId7" cstate="print"/>
          <a:stretch>
            <a:fillRect/>
          </a:stretch>
        </p:blipFill>
        <p:spPr>
          <a:xfrm>
            <a:off x="6704015" y="3573016"/>
            <a:ext cx="2439985" cy="3259226"/>
          </a:xfrm>
          <a:prstGeom prst="rect">
            <a:avLst/>
          </a:prstGeom>
        </p:spPr>
      </p:pic>
      <p:pic>
        <p:nvPicPr>
          <p:cNvPr id="6" name="Picture 5" descr="images.jpg">
            <a:hlinkClick r:id="rId8"/>
          </p:cNvPr>
          <p:cNvPicPr>
            <a:picLocks noChangeAspect="1"/>
          </p:cNvPicPr>
          <p:nvPr/>
        </p:nvPicPr>
        <p:blipFill>
          <a:blip r:embed="rId9" cstate="print"/>
          <a:stretch>
            <a:fillRect/>
          </a:stretch>
        </p:blipFill>
        <p:spPr>
          <a:xfrm>
            <a:off x="0" y="3476377"/>
            <a:ext cx="4290971" cy="3355865"/>
          </a:xfrm>
          <a:prstGeom prst="rect">
            <a:avLst/>
          </a:prstGeom>
        </p:spPr>
      </p:pic>
    </p:spTree>
    <p:extLst>
      <p:ext uri="{BB962C8B-B14F-4D97-AF65-F5344CB8AC3E}">
        <p14:creationId xmlns:p14="http://schemas.microsoft.com/office/powerpoint/2010/main" val="330556209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FFFF00"/>
                </a:solidFill>
              </a:rPr>
              <a:t>How can I enhance my chances of getting a job after school? </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6727" y="2133601"/>
            <a:ext cx="4689815" cy="3886200"/>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0408" y="1612444"/>
            <a:ext cx="2600325" cy="176212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77025" y="1569581"/>
            <a:ext cx="2466975" cy="184785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96542" y="3374569"/>
            <a:ext cx="4147458" cy="2143125"/>
          </a:xfrm>
          <a:prstGeom prst="rect">
            <a:avLst/>
          </a:prstGeom>
        </p:spPr>
      </p:pic>
    </p:spTree>
    <p:extLst>
      <p:ext uri="{BB962C8B-B14F-4D97-AF65-F5344CB8AC3E}">
        <p14:creationId xmlns:p14="http://schemas.microsoft.com/office/powerpoint/2010/main" val="89131389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0).jpg"/>
          <p:cNvPicPr>
            <a:picLocks noChangeAspect="1"/>
          </p:cNvPicPr>
          <p:nvPr/>
        </p:nvPicPr>
        <p:blipFill>
          <a:blip r:embed="rId2" cstate="print"/>
          <a:stretch>
            <a:fillRect/>
          </a:stretch>
        </p:blipFill>
        <p:spPr>
          <a:xfrm>
            <a:off x="5698715" y="0"/>
            <a:ext cx="3219717" cy="2403235"/>
          </a:xfrm>
          <a:prstGeom prst="rect">
            <a:avLst/>
          </a:prstGeom>
        </p:spPr>
      </p:pic>
      <p:sp>
        <p:nvSpPr>
          <p:cNvPr id="2" name="Title 1"/>
          <p:cNvSpPr>
            <a:spLocks noGrp="1"/>
          </p:cNvSpPr>
          <p:nvPr>
            <p:ph type="title"/>
          </p:nvPr>
        </p:nvSpPr>
        <p:spPr/>
        <p:txBody>
          <a:bodyPr>
            <a:normAutofit/>
          </a:bodyPr>
          <a:lstStyle/>
          <a:p>
            <a:pPr algn="l"/>
            <a:r>
              <a:rPr lang="en-US" dirty="0" smtClean="0">
                <a:solidFill>
                  <a:srgbClr val="FFFF00"/>
                </a:solidFill>
              </a:rPr>
              <a:t>Objectives</a:t>
            </a:r>
            <a:endParaRPr lang="en-US" dirty="0"/>
          </a:p>
        </p:txBody>
      </p:sp>
      <p:sp>
        <p:nvSpPr>
          <p:cNvPr id="3" name="Subtitle 2"/>
          <p:cNvSpPr>
            <a:spLocks noGrp="1"/>
          </p:cNvSpPr>
          <p:nvPr>
            <p:ph idx="1"/>
          </p:nvPr>
        </p:nvSpPr>
        <p:spPr>
          <a:xfrm>
            <a:off x="428222" y="1326524"/>
            <a:ext cx="8355170" cy="4257022"/>
          </a:xfrm>
        </p:spPr>
        <p:txBody>
          <a:bodyPr>
            <a:normAutofit/>
          </a:bodyPr>
          <a:lstStyle/>
          <a:p>
            <a:pPr marL="0" indent="0">
              <a:buNone/>
            </a:pPr>
            <a:r>
              <a:rPr lang="en-US" sz="4000" dirty="0" smtClean="0"/>
              <a:t>Students will be able to </a:t>
            </a:r>
          </a:p>
          <a:p>
            <a:pPr marL="742950" indent="-742950">
              <a:buFont typeface="+mj-lt"/>
              <a:buAutoNum type="alphaUcPeriod"/>
            </a:pPr>
            <a:r>
              <a:rPr lang="en-US" sz="4000" dirty="0" smtClean="0"/>
              <a:t>Identify at least 2 ways to enhance their chances of getting employment after school</a:t>
            </a:r>
          </a:p>
          <a:p>
            <a:pPr marL="742950" indent="-742950">
              <a:buFont typeface="+mj-lt"/>
              <a:buAutoNum type="alphaUcPeriod"/>
            </a:pPr>
            <a:r>
              <a:rPr lang="en-US" sz="4000" dirty="0" smtClean="0"/>
              <a:t>Describe 2 job search strategies</a:t>
            </a:r>
            <a:endParaRPr lang="en-US" sz="4000" dirty="0"/>
          </a:p>
        </p:txBody>
      </p:sp>
    </p:spTree>
    <p:extLst>
      <p:ext uri="{BB962C8B-B14F-4D97-AF65-F5344CB8AC3E}">
        <p14:creationId xmlns:p14="http://schemas.microsoft.com/office/powerpoint/2010/main" val="2760790941"/>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sz="6600" dirty="0" smtClean="0">
              <a:solidFill>
                <a:srgbClr val="FFFF00"/>
              </a:solidFill>
            </a:endParaRPr>
          </a:p>
          <a:p>
            <a:pPr marL="0" indent="0" algn="ctr">
              <a:buNone/>
            </a:pPr>
            <a:r>
              <a:rPr lang="en-US" sz="6600" dirty="0" smtClean="0">
                <a:solidFill>
                  <a:srgbClr val="FFFF00"/>
                </a:solidFill>
              </a:rPr>
              <a:t>Literature Review</a:t>
            </a:r>
            <a:endParaRPr lang="en-US" sz="6600" dirty="0">
              <a:solidFill>
                <a:srgbClr val="FFFF00"/>
              </a:solidFill>
            </a:endParaRPr>
          </a:p>
        </p:txBody>
      </p:sp>
    </p:spTree>
    <p:extLst>
      <p:ext uri="{BB962C8B-B14F-4D97-AF65-F5344CB8AC3E}">
        <p14:creationId xmlns:p14="http://schemas.microsoft.com/office/powerpoint/2010/main" val="35889171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What do we know? </a:t>
            </a:r>
            <a:endParaRPr lang="en-US" dirty="0">
              <a:solidFill>
                <a:srgbClr val="FFFF00"/>
              </a:solidFill>
            </a:endParaRPr>
          </a:p>
        </p:txBody>
      </p:sp>
      <p:pic>
        <p:nvPicPr>
          <p:cNvPr id="4" name="Content Placeholder 3" descr="images (11).jpg"/>
          <p:cNvPicPr>
            <a:picLocks noGrp="1" noChangeAspect="1"/>
          </p:cNvPicPr>
          <p:nvPr>
            <p:ph idx="1"/>
          </p:nvPr>
        </p:nvPicPr>
        <p:blipFill>
          <a:blip r:embed="rId2" cstate="print"/>
          <a:stretch>
            <a:fillRect/>
          </a:stretch>
        </p:blipFill>
        <p:spPr>
          <a:xfrm>
            <a:off x="326880" y="1344832"/>
            <a:ext cx="2738292" cy="1895475"/>
          </a:xfrm>
        </p:spPr>
      </p:pic>
      <p:pic>
        <p:nvPicPr>
          <p:cNvPr id="7" name="Picture 6" descr="images (14).jpg"/>
          <p:cNvPicPr>
            <a:picLocks noChangeAspect="1"/>
          </p:cNvPicPr>
          <p:nvPr/>
        </p:nvPicPr>
        <p:blipFill>
          <a:blip r:embed="rId3" cstate="print"/>
          <a:stretch>
            <a:fillRect/>
          </a:stretch>
        </p:blipFill>
        <p:spPr>
          <a:xfrm>
            <a:off x="4825497" y="3993644"/>
            <a:ext cx="1847850" cy="2466975"/>
          </a:xfrm>
          <a:prstGeom prst="rect">
            <a:avLst/>
          </a:prstGeom>
        </p:spPr>
      </p:pic>
      <p:pic>
        <p:nvPicPr>
          <p:cNvPr id="8" name="Picture 7" descr="images (15).jpg"/>
          <p:cNvPicPr>
            <a:picLocks noChangeAspect="1"/>
          </p:cNvPicPr>
          <p:nvPr/>
        </p:nvPicPr>
        <p:blipFill>
          <a:blip r:embed="rId4" cstate="print"/>
          <a:stretch>
            <a:fillRect/>
          </a:stretch>
        </p:blipFill>
        <p:spPr>
          <a:xfrm>
            <a:off x="4825497" y="1344831"/>
            <a:ext cx="2143125" cy="2143125"/>
          </a:xfrm>
          <a:prstGeom prst="rect">
            <a:avLst/>
          </a:prstGeom>
        </p:spPr>
      </p:pic>
      <p:pic>
        <p:nvPicPr>
          <p:cNvPr id="9" name="Picture 8" descr="download (1).jpg"/>
          <p:cNvPicPr>
            <a:picLocks noChangeAspect="1"/>
          </p:cNvPicPr>
          <p:nvPr/>
        </p:nvPicPr>
        <p:blipFill>
          <a:blip r:embed="rId5" cstate="print"/>
          <a:stretch>
            <a:fillRect/>
          </a:stretch>
        </p:blipFill>
        <p:spPr>
          <a:xfrm>
            <a:off x="6673347" y="2416394"/>
            <a:ext cx="2143125" cy="2143125"/>
          </a:xfrm>
          <a:prstGeom prst="rect">
            <a:avLst/>
          </a:prstGeom>
        </p:spPr>
      </p:pic>
      <p:pic>
        <p:nvPicPr>
          <p:cNvPr id="5" name="Picture 4" descr="images (12).jpg"/>
          <p:cNvPicPr>
            <a:picLocks noChangeAspect="1"/>
          </p:cNvPicPr>
          <p:nvPr/>
        </p:nvPicPr>
        <p:blipFill>
          <a:blip r:embed="rId6" cstate="print"/>
          <a:stretch>
            <a:fillRect/>
          </a:stretch>
        </p:blipFill>
        <p:spPr>
          <a:xfrm>
            <a:off x="463640" y="3993644"/>
            <a:ext cx="2601532" cy="2336993"/>
          </a:xfrm>
          <a:prstGeom prst="rect">
            <a:avLst/>
          </a:prstGeom>
        </p:spPr>
      </p:pic>
      <p:pic>
        <p:nvPicPr>
          <p:cNvPr id="6" name="Picture 5" descr="images (13).jpg"/>
          <p:cNvPicPr>
            <a:picLocks noChangeAspect="1"/>
          </p:cNvPicPr>
          <p:nvPr/>
        </p:nvPicPr>
        <p:blipFill>
          <a:blip r:embed="rId7" cstate="print"/>
          <a:stretch>
            <a:fillRect/>
          </a:stretch>
        </p:blipFill>
        <p:spPr>
          <a:xfrm>
            <a:off x="2358522" y="2416394"/>
            <a:ext cx="2466975" cy="2312768"/>
          </a:xfrm>
          <a:prstGeom prst="rect">
            <a:avLst/>
          </a:prstGeom>
        </p:spPr>
      </p:pic>
    </p:spTree>
    <p:extLst>
      <p:ext uri="{BB962C8B-B14F-4D97-AF65-F5344CB8AC3E}">
        <p14:creationId xmlns:p14="http://schemas.microsoft.com/office/powerpoint/2010/main" val="3448521109"/>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614779" y="1577527"/>
            <a:ext cx="7770813" cy="4305670"/>
          </a:xfrm>
        </p:spPr>
        <p:txBody>
          <a:bodyPr>
            <a:normAutofit lnSpcReduction="10000"/>
          </a:bodyPr>
          <a:lstStyle/>
          <a:p>
            <a:pPr marL="0" indent="0" algn="ctr">
              <a:buNone/>
            </a:pPr>
            <a:r>
              <a:rPr lang="en-US" sz="6600" dirty="0" smtClean="0">
                <a:solidFill>
                  <a:srgbClr val="FFC000"/>
                </a:solidFill>
                <a:effectLst/>
              </a:rPr>
              <a:t>M</a:t>
            </a:r>
            <a:r>
              <a:rPr lang="en-US" sz="2600" dirty="0" smtClean="0">
                <a:effectLst/>
              </a:rPr>
              <a:t>ajority </a:t>
            </a:r>
            <a:r>
              <a:rPr lang="en-US" sz="2600" dirty="0">
                <a:effectLst/>
              </a:rPr>
              <a:t>of college graduates find it difficult to obtain employment and hence develop meaningful careers not only because the economy is bad but also because most recent graduates are seriously under-prepared for the world of work. Most of them left college with but little knowledge of the job market and worst of all no knowledge about the job-seeking process itself</a:t>
            </a:r>
            <a:r>
              <a:rPr lang="en-US" sz="2600" dirty="0" smtClean="0">
                <a:effectLst/>
              </a:rPr>
              <a:t>.</a:t>
            </a:r>
          </a:p>
          <a:p>
            <a:pPr marL="0" indent="0" algn="ctr">
              <a:buNone/>
            </a:pPr>
            <a:r>
              <a:rPr lang="en-US" sz="1400" dirty="0" smtClean="0">
                <a:solidFill>
                  <a:srgbClr val="FFC000"/>
                </a:solidFill>
                <a:effectLst/>
              </a:rPr>
              <a:t>Wood</a:t>
            </a:r>
            <a:r>
              <a:rPr lang="en-US" sz="1400" dirty="0">
                <a:solidFill>
                  <a:srgbClr val="FFC000"/>
                </a:solidFill>
                <a:effectLst/>
              </a:rPr>
              <a:t>, L. &amp; Kaczynski, D. (2007). University students in USA and Australia: Anticipation and reflection on the transition to work. </a:t>
            </a:r>
            <a:r>
              <a:rPr lang="en-US" sz="1400" i="1" dirty="0">
                <a:solidFill>
                  <a:srgbClr val="FFC000"/>
                </a:solidFill>
                <a:effectLst/>
              </a:rPr>
              <a:t>International Journal of Employment Studies, 15, (2),</a:t>
            </a:r>
            <a:r>
              <a:rPr lang="en-US" sz="1400" dirty="0">
                <a:solidFill>
                  <a:srgbClr val="FFC000"/>
                </a:solidFill>
                <a:effectLst/>
              </a:rPr>
              <a:t> 91-101</a:t>
            </a:r>
            <a:endParaRPr lang="en-US" sz="1400" dirty="0">
              <a:solidFill>
                <a:srgbClr val="FFC000"/>
              </a:solidFill>
            </a:endParaRPr>
          </a:p>
        </p:txBody>
      </p:sp>
    </p:spTree>
    <p:extLst>
      <p:ext uri="{BB962C8B-B14F-4D97-AF65-F5344CB8AC3E}">
        <p14:creationId xmlns:p14="http://schemas.microsoft.com/office/powerpoint/2010/main" val="4231980330"/>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Enhancing Your Employability</a:t>
            </a:r>
            <a:br>
              <a:rPr lang="en-US" dirty="0" smtClean="0">
                <a:solidFill>
                  <a:srgbClr val="FFFF00"/>
                </a:solidFill>
              </a:rPr>
            </a:br>
            <a:endParaRPr lang="en-US" sz="2700" dirty="0">
              <a:solidFill>
                <a:srgbClr val="FFFF00"/>
              </a:solidFill>
            </a:endParaRPr>
          </a:p>
        </p:txBody>
      </p:sp>
      <p:sp useBgFill="1">
        <p:nvSpPr>
          <p:cNvPr id="3" name="Subtitle 2"/>
          <p:cNvSpPr>
            <a:spLocks noGrp="1"/>
          </p:cNvSpPr>
          <p:nvPr>
            <p:ph idx="1"/>
          </p:nvPr>
        </p:nvSpPr>
        <p:spPr/>
        <p:txBody>
          <a:bodyPr>
            <a:normAutofit lnSpcReduction="10000"/>
          </a:bodyPr>
          <a:lstStyle/>
          <a:p>
            <a:pPr marL="0" indent="0">
              <a:buFont typeface="Arial" pitchFamily="34" charset="0"/>
              <a:buChar char="•"/>
            </a:pPr>
            <a:r>
              <a:rPr lang="en-US" sz="4000" dirty="0" smtClean="0"/>
              <a:t>Have a focus</a:t>
            </a:r>
          </a:p>
          <a:p>
            <a:pPr marL="0" indent="0">
              <a:buFont typeface="Arial" pitchFamily="34" charset="0"/>
              <a:buChar char="•"/>
            </a:pPr>
            <a:r>
              <a:rPr lang="en-US" sz="4000" dirty="0" smtClean="0"/>
              <a:t>Get the required work experience while still in school</a:t>
            </a:r>
          </a:p>
          <a:p>
            <a:pPr marL="0" indent="0">
              <a:buFont typeface="Arial" pitchFamily="34" charset="0"/>
              <a:buChar char="•"/>
            </a:pPr>
            <a:r>
              <a:rPr lang="en-US" sz="4000" dirty="0" smtClean="0"/>
              <a:t>Keep a portfolio or record of activities depicting your employability skills</a:t>
            </a:r>
            <a:endParaRPr lang="en-US" sz="4000" dirty="0"/>
          </a:p>
        </p:txBody>
      </p:sp>
      <p:sp>
        <p:nvSpPr>
          <p:cNvPr id="4" name="Oval 3"/>
          <p:cNvSpPr/>
          <p:nvPr/>
        </p:nvSpPr>
        <p:spPr>
          <a:xfrm>
            <a:off x="4803820" y="928983"/>
            <a:ext cx="4108359" cy="1633913"/>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prstClr val="black"/>
                </a:solidFill>
              </a:rPr>
              <a:t>“To be employed is to be at risk, to be employable is to be secured”</a:t>
            </a:r>
          </a:p>
          <a:p>
            <a:pPr algn="ctr"/>
            <a:r>
              <a:rPr lang="en-US" dirty="0" smtClean="0">
                <a:solidFill>
                  <a:prstClr val="black"/>
                </a:solidFill>
              </a:rPr>
              <a:t>Peter Hawkins</a:t>
            </a:r>
            <a:endParaRPr lang="en-US" dirty="0">
              <a:solidFill>
                <a:prstClr val="black"/>
              </a:solidFill>
            </a:endParaRPr>
          </a:p>
        </p:txBody>
      </p:sp>
    </p:spTree>
    <p:extLst>
      <p:ext uri="{BB962C8B-B14F-4D97-AF65-F5344CB8AC3E}">
        <p14:creationId xmlns:p14="http://schemas.microsoft.com/office/powerpoint/2010/main" val="97234042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Workshop Structure</a:t>
            </a:r>
            <a:endParaRPr lang="en-US" dirty="0">
              <a:solidFill>
                <a:srgbClr val="FFFF00"/>
              </a:solidFill>
            </a:endParaRPr>
          </a:p>
        </p:txBody>
      </p:sp>
      <p:sp>
        <p:nvSpPr>
          <p:cNvPr id="3" name="Content Placeholder 2"/>
          <p:cNvSpPr>
            <a:spLocks noGrp="1"/>
          </p:cNvSpPr>
          <p:nvPr>
            <p:ph idx="1"/>
          </p:nvPr>
        </p:nvSpPr>
        <p:spPr/>
        <p:txBody>
          <a:bodyPr>
            <a:normAutofit fontScale="92500" lnSpcReduction="20000"/>
          </a:bodyPr>
          <a:lstStyle/>
          <a:p>
            <a:pPr>
              <a:buNone/>
            </a:pPr>
            <a:r>
              <a:rPr lang="en-US" sz="2400" dirty="0" smtClean="0"/>
              <a:t>   </a:t>
            </a:r>
            <a:r>
              <a:rPr lang="en-US" sz="2800" dirty="0" smtClean="0"/>
              <a:t>Students are made aware of the Career Path program  through:</a:t>
            </a:r>
          </a:p>
          <a:p>
            <a:pPr marL="457200" indent="-457200">
              <a:buFont typeface="+mj-lt"/>
              <a:buAutoNum type="arabicPeriod"/>
            </a:pPr>
            <a:r>
              <a:rPr lang="en-US" sz="2800" dirty="0" smtClean="0">
                <a:solidFill>
                  <a:srgbClr val="FFFF00"/>
                </a:solidFill>
              </a:rPr>
              <a:t>The use of colorful fliers posted on various notice boards on campus</a:t>
            </a:r>
          </a:p>
          <a:p>
            <a:pPr marL="457200" indent="-457200">
              <a:buFont typeface="+mj-lt"/>
              <a:buAutoNum type="arabicPeriod"/>
            </a:pPr>
            <a:r>
              <a:rPr lang="en-US" sz="2800" dirty="0" smtClean="0">
                <a:solidFill>
                  <a:srgbClr val="FFFF00"/>
                </a:solidFill>
              </a:rPr>
              <a:t>Announcement by Professors who make attendance of the workshop an opportunity for extra credit </a:t>
            </a:r>
          </a:p>
          <a:p>
            <a:pPr marL="457200" indent="-457200">
              <a:buFont typeface="+mj-lt"/>
              <a:buAutoNum type="arabicPeriod"/>
            </a:pPr>
            <a:r>
              <a:rPr lang="en-US" sz="2800" dirty="0" smtClean="0">
                <a:solidFill>
                  <a:srgbClr val="FFFF00"/>
                </a:solidFill>
              </a:rPr>
              <a:t>Social- networking [i.e. attendees are encouraged to invite their friends to join our online discussion and subsequently attend our monthly workshops]</a:t>
            </a:r>
          </a:p>
          <a:p>
            <a:pPr marL="0" indent="0">
              <a:buNone/>
            </a:pPr>
            <a:endParaRPr lang="en-US" dirty="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Ways To Get The Required Experience</a:t>
            </a:r>
            <a:endParaRPr lang="en-US" dirty="0">
              <a:solidFill>
                <a:srgbClr val="FFFF00"/>
              </a:solidFill>
            </a:endParaRPr>
          </a:p>
        </p:txBody>
      </p:sp>
      <p:sp>
        <p:nvSpPr>
          <p:cNvPr id="3" name="Content Placeholder 2"/>
          <p:cNvSpPr>
            <a:spLocks noGrp="1"/>
          </p:cNvSpPr>
          <p:nvPr>
            <p:ph idx="1"/>
          </p:nvPr>
        </p:nvSpPr>
        <p:spPr>
          <a:xfrm>
            <a:off x="685800" y="1647199"/>
            <a:ext cx="7770813" cy="4257022"/>
          </a:xfrm>
        </p:spPr>
        <p:txBody>
          <a:bodyPr/>
          <a:lstStyle/>
          <a:p>
            <a:pPr>
              <a:buNone/>
            </a:pPr>
            <a:r>
              <a:rPr lang="en-US" dirty="0" smtClean="0"/>
              <a:t>Through: </a:t>
            </a:r>
          </a:p>
          <a:p>
            <a:pPr marL="0" indent="0">
              <a:buFont typeface="Arial" pitchFamily="34" charset="0"/>
              <a:buChar char="•"/>
            </a:pPr>
            <a:r>
              <a:rPr lang="en-US" sz="2400" dirty="0" smtClean="0"/>
              <a:t> </a:t>
            </a:r>
            <a:r>
              <a:rPr lang="en-US" sz="3600" dirty="0" smtClean="0"/>
              <a:t>Part-time work in your chosen field</a:t>
            </a:r>
          </a:p>
          <a:p>
            <a:pPr marL="0" indent="0">
              <a:buFont typeface="Arial" pitchFamily="34" charset="0"/>
              <a:buChar char="•"/>
            </a:pPr>
            <a:r>
              <a:rPr lang="en-US" sz="3600" dirty="0" smtClean="0"/>
              <a:t>Seasonal employment</a:t>
            </a:r>
          </a:p>
          <a:p>
            <a:pPr marL="0" indent="0">
              <a:buFont typeface="Arial" pitchFamily="34" charset="0"/>
              <a:buChar char="•"/>
            </a:pPr>
            <a:r>
              <a:rPr lang="en-US" sz="3600" dirty="0" smtClean="0">
                <a:solidFill>
                  <a:srgbClr val="FF9900"/>
                </a:solidFill>
              </a:rPr>
              <a:t>Internship and job shadowing</a:t>
            </a:r>
          </a:p>
          <a:p>
            <a:pPr marL="0" indent="0">
              <a:buFont typeface="Arial" pitchFamily="34" charset="0"/>
              <a:buChar char="•"/>
            </a:pPr>
            <a:r>
              <a:rPr lang="en-US" sz="3600" dirty="0" smtClean="0"/>
              <a:t>Volunteering your time and skills</a:t>
            </a:r>
          </a:p>
          <a:p>
            <a:endParaRPr lang="en-US" i="1" dirty="0"/>
          </a:p>
        </p:txBody>
      </p:sp>
    </p:spTree>
    <p:extLst>
      <p:ext uri="{BB962C8B-B14F-4D97-AF65-F5344CB8AC3E}">
        <p14:creationId xmlns:p14="http://schemas.microsoft.com/office/powerpoint/2010/main" val="1051637840"/>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Internship /Job Search Strategies</a:t>
            </a:r>
            <a:endParaRPr lang="en-US" dirty="0">
              <a:solidFill>
                <a:srgbClr val="FFFF00"/>
              </a:solidFill>
            </a:endParaRPr>
          </a:p>
        </p:txBody>
      </p:sp>
      <p:sp>
        <p:nvSpPr>
          <p:cNvPr id="5" name="Oval 4"/>
          <p:cNvSpPr/>
          <p:nvPr/>
        </p:nvSpPr>
        <p:spPr>
          <a:xfrm>
            <a:off x="6173787" y="1550895"/>
            <a:ext cx="2970213" cy="2107758"/>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smtClean="0">
                <a:solidFill>
                  <a:prstClr val="white"/>
                </a:solidFill>
              </a:rPr>
              <a:t>Forget not the hidden jobs</a:t>
            </a:r>
            <a:endParaRPr lang="en-US" sz="3200" dirty="0">
              <a:solidFill>
                <a:prstClr val="white"/>
              </a:solidFill>
            </a:endParaRPr>
          </a:p>
        </p:txBody>
      </p:sp>
      <p:sp>
        <p:nvSpPr>
          <p:cNvPr id="6" name="5-Point Star 5"/>
          <p:cNvSpPr/>
          <p:nvPr/>
        </p:nvSpPr>
        <p:spPr>
          <a:xfrm>
            <a:off x="5970990" y="3521262"/>
            <a:ext cx="2678805" cy="2634936"/>
          </a:xfrm>
          <a:prstGeom prst="star5">
            <a:avLst/>
          </a:prstGeom>
          <a:solidFill>
            <a:srgbClr val="FFFF9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prstClr val="black"/>
                </a:solidFill>
              </a:rPr>
              <a:t>Use your career services</a:t>
            </a:r>
            <a:endParaRPr lang="en-US" dirty="0">
              <a:solidFill>
                <a:prstClr val="black"/>
              </a:solidFill>
            </a:endParaRPr>
          </a:p>
        </p:txBody>
      </p:sp>
      <p:pic>
        <p:nvPicPr>
          <p:cNvPr id="8" name="Content Placeholder 7" descr="download (2).jpg"/>
          <p:cNvPicPr>
            <a:picLocks noGrp="1" noChangeAspect="1"/>
          </p:cNvPicPr>
          <p:nvPr>
            <p:ph idx="1"/>
          </p:nvPr>
        </p:nvPicPr>
        <p:blipFill>
          <a:blip r:embed="rId2" cstate="print"/>
          <a:stretch>
            <a:fillRect/>
          </a:stretch>
        </p:blipFill>
        <p:spPr>
          <a:xfrm>
            <a:off x="412124" y="1550894"/>
            <a:ext cx="5318974" cy="4605304"/>
          </a:xfrm>
        </p:spPr>
      </p:pic>
    </p:spTree>
    <p:extLst>
      <p:ext uri="{BB962C8B-B14F-4D97-AF65-F5344CB8AC3E}">
        <p14:creationId xmlns:p14="http://schemas.microsoft.com/office/powerpoint/2010/main" val="2073730292"/>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images (16).jpg"/>
          <p:cNvPicPr>
            <a:picLocks noGrp="1" noChangeAspect="1"/>
          </p:cNvPicPr>
          <p:nvPr>
            <p:ph idx="1"/>
          </p:nvPr>
        </p:nvPicPr>
        <p:blipFill>
          <a:blip r:embed="rId2" cstate="print"/>
          <a:stretch>
            <a:fillRect/>
          </a:stretch>
        </p:blipFill>
        <p:spPr>
          <a:xfrm>
            <a:off x="0" y="0"/>
            <a:ext cx="4623516" cy="2358277"/>
          </a:xfrm>
        </p:spPr>
      </p:pic>
      <p:pic>
        <p:nvPicPr>
          <p:cNvPr id="5" name="Picture 4" descr="Magnifying-Glass-Job-Focus.jpg"/>
          <p:cNvPicPr>
            <a:picLocks noChangeAspect="1"/>
          </p:cNvPicPr>
          <p:nvPr/>
        </p:nvPicPr>
        <p:blipFill>
          <a:blip r:embed="rId3" cstate="print"/>
          <a:stretch>
            <a:fillRect/>
          </a:stretch>
        </p:blipFill>
        <p:spPr>
          <a:xfrm>
            <a:off x="0" y="2358277"/>
            <a:ext cx="2943225" cy="3111120"/>
          </a:xfrm>
          <a:prstGeom prst="rect">
            <a:avLst/>
          </a:prstGeom>
        </p:spPr>
      </p:pic>
      <p:pic>
        <p:nvPicPr>
          <p:cNvPr id="6" name="Picture 5" descr="images (17).jpg"/>
          <p:cNvPicPr>
            <a:picLocks noChangeAspect="1"/>
          </p:cNvPicPr>
          <p:nvPr/>
        </p:nvPicPr>
        <p:blipFill>
          <a:blip r:embed="rId4" cstate="print"/>
          <a:stretch>
            <a:fillRect/>
          </a:stretch>
        </p:blipFill>
        <p:spPr>
          <a:xfrm>
            <a:off x="4623516" y="0"/>
            <a:ext cx="4520484" cy="2358277"/>
          </a:xfrm>
          <a:prstGeom prst="rect">
            <a:avLst/>
          </a:prstGeom>
        </p:spPr>
      </p:pic>
      <p:sp>
        <p:nvSpPr>
          <p:cNvPr id="7" name="Rectangle 6"/>
          <p:cNvSpPr/>
          <p:nvPr/>
        </p:nvSpPr>
        <p:spPr>
          <a:xfrm>
            <a:off x="5353235" y="2725445"/>
            <a:ext cx="3790765" cy="189094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smtClean="0">
                <a:solidFill>
                  <a:prstClr val="white"/>
                </a:solidFill>
              </a:rPr>
              <a:t>Winners Start Early</a:t>
            </a:r>
            <a:endParaRPr lang="en-US" sz="4000" dirty="0">
              <a:solidFill>
                <a:prstClr val="white"/>
              </a:solidFill>
            </a:endParaRPr>
          </a:p>
        </p:txBody>
      </p:sp>
      <p:pic>
        <p:nvPicPr>
          <p:cNvPr id="9" name="Picture 8" descr="images (18).jpg"/>
          <p:cNvPicPr>
            <a:picLocks noChangeAspect="1"/>
          </p:cNvPicPr>
          <p:nvPr/>
        </p:nvPicPr>
        <p:blipFill>
          <a:blip r:embed="rId5" cstate="print"/>
          <a:stretch>
            <a:fillRect/>
          </a:stretch>
        </p:blipFill>
        <p:spPr>
          <a:xfrm>
            <a:off x="3409950" y="2637487"/>
            <a:ext cx="1790700" cy="2552700"/>
          </a:xfrm>
          <a:prstGeom prst="rect">
            <a:avLst/>
          </a:prstGeom>
        </p:spPr>
      </p:pic>
      <p:pic>
        <p:nvPicPr>
          <p:cNvPr id="10" name="Picture 9" descr="BeRealistic.jpg"/>
          <p:cNvPicPr>
            <a:picLocks noChangeAspect="1"/>
          </p:cNvPicPr>
          <p:nvPr/>
        </p:nvPicPr>
        <p:blipFill>
          <a:blip r:embed="rId6" cstate="print"/>
          <a:stretch>
            <a:fillRect/>
          </a:stretch>
        </p:blipFill>
        <p:spPr>
          <a:xfrm>
            <a:off x="0" y="4854262"/>
            <a:ext cx="3409950" cy="2003738"/>
          </a:xfrm>
          <a:prstGeom prst="rect">
            <a:avLst/>
          </a:prstGeom>
        </p:spPr>
      </p:pic>
      <p:sp>
        <p:nvSpPr>
          <p:cNvPr id="9218" name="AutoShape 2" descr="data:image/jpeg;base64,/9j/4AAQSkZJRgABAQAAAQABAAD/2wCEAAkGBhIQEBASEBQVEBQREBQQEhARFRAQFBQUGBAWFBgXFRUYHCYeGBojHBQVIC8sIycpLCwvFh4xNTAqNSYrLCkBCQoKDgwOGA8PGi4lHCErKS0xNTEvLTUqKywxLSkvLSkpKjQtLS81NSw1LCkpKTYsMSwsKiktLDUvKjUpKSkvLP/AABEIAOEA4QMBIgACEQEDEQH/xAAbAAEAAgMBAQAAAAAAAAAAAAAAAgUDBAYHAf/EAEMQAAIBAgMDCQQHBQcFAAAAAAECAAMRBBIhBRMxBiJBUWFxgZGhMpKisUJSYnKCssEHFCND0RUWM1NjwvAkNLPS4f/EABcBAQEBAQAAAAAAAAAAAAAAAAABAgP/xAAdEQEBAAIDAQEBAAAAAAAAAAAAAQIRITFBYVES/9oADAMBAAIRAxEAPwD3GIiAiIgIiICIiAiIgIiIFZtrajUQAgBZjxbgo11PlKOrtnF9DoO9T/6zLtyvmxCDoDF/BFsPiZT4TE+IgYv7w4ocalE+4PmRNihylxP1UcfZ1/KTNKrXnO7b24mHcB8PWqqVzGtSpLVVdSLNY5gdL8OkQO3TlYw9ulbuJHoRN6hymot7WZPvDTzF55jhOW+DbRMTuj9Soz0vhqjLLtMaxAPMqAi4Ps3HWGXQ+UD0Ohi0f2GDdxBmaed08al+cGpnr4j3l4eIEtsFtestsjiqp4BrPfuYQOuiVeG24CVWqppM2gJ1Unv6PGWkBERAREQEREBERAREQEREBERAREQEREBIu1gT1C8lNXadTLSbt5vnA47GV71nPUoXxJLH5rMRrTWNXMWb6zsfC9h6AT4XlGVqki3C8xFp8LGBhxeBp1RarTSp99Vf5ifadMKoVQFVQFVQAAANAAOgTKGM+AQPgEx1nNNWddGCki2l2toD13Nhr1zOFmDGNbIOtwx7qYNX5oo/FAsv7Vas7q1rUwTftDBR853eDYmnTJ4lFJ78onnfJ7DZl7atVKQ7hqfzDynpIFpB9iIgIiICIiAiIgIiICIiAiIgIiICIiAlHypxWSlpxCs3jaw9TLycfyvxN3C/aUeCjOfXL5wKBRYAdQt5C0+wFkgsojaSCyQWSCwIBZILJhZILAhlldtJ9T9mmF8alS/yoH3pbZZR4y9SoFGpqVmA8CKA9abn8Ug6rkthefhl+pSau3e55voR5TtJQ8mqIz4hxwDLRX7qL/8ARL6AiIgIiICIiAiIgIiICIiAiIgIiICIiB8Jnn2162esT1AnxZr/ACUec7naVbLSc9lh3nT9ZwDc53PW5A7l5g/L6wIhZMLJBZMLKIBZILJhZILIIBJMJJBZMLAwVqgRWc8EUufwgn9JS7Gp/wDVKD/IS7H7SU9T41CT4y12sQKYB4PURT90HeP8CPK7k/RLDEP9KqyUR2l3zN8h5wPQuTdDLhqZOhe9Q/iN/laWkhSphVCjgoAHcBaTgIiICIiAiIgIiICIiAiIgIiICIiAiIgU3KbE5KY/E/urf5kTk6NKwA6gB42l3yqq5nCfcX13h9FA8ZWKkCAWTCyYWSCwIBZMLJhJIJAgFkgsyBJ9ywOf5Q1ecq/VpM3i7CmvwrWljyRwlzhl63qYg9y8xfUCUW162arVI1/ibsd1JAv53rTqtik0qjFbWpIlEr1gC7W6je0DsYnxWuAR06z7AREQEREBERAREQEREBERAREQEREBETBjquSm7dSm3fwEDkNoVd5XJ6sze82UeiHznxUkKK3Ln7WUdyjL8w3nNgLAiFkwkkqTIqQIBJMJMq05kFKBrhJGs4RWZtAqliewC59BNvdyq5Sf9uycN8yUPB3Cv5JnPhA5jZ9MtVoB+OlR+83rv8TMJe4BybEHV6mbvGa/yWU2Fq3Ner9kgd9Rv6AzpNgYe9amvQgv/wA8A0DsqSZVUdQA8hJxEBERAREQEREBERAREQEREBERAREQEq+UOICUteu57lGY/IS0nOcqHLEICBoOIJGrAm4BF+aD09MCuw1IhFB42F+/ifW8zATWGKYcVv2owPo1vmZlTG0zoWynqe6fmtfwgZ1mZFnymNRfhNjKCYH2nTmYU58RZmBhWM05yvK+vZ6SfUp1ax7yBQT/AMrn8M64mee8pcTmxOIPQrU6A7qdPeN8Ve34YGPBpzKY+vVLn7qC3zvOw5JUbvUfq5v/ADxzzlKAs4B4UqSqe86t+s7nknQy4cMeLnN+p9S0IuoiICIiAiIgIiICIiAiIgIiICIiAiIgJx+2K+as3ebeHNHpedXia2RGb6qk+QnBYrFAPrwI9roBDHQ9XGB8THoXZMy5l0KkgG/YDx4zPm4+XZNepSR1swVwesBh6zJfSW68Zm/VftTblDB5TUfdNUvkRM+ZraXCIDcX6SLdF76Ta2RysWvfdOtTLYMrqyOt72uLKQDY2OUg2430lRySwYr7R2nXqAO9GuuGp5rHd0lTTLfhm/r1mT5VV0TGUWpqEfc1c+WwzAIzLcDpugPfTU9EjTsaG2l+krL2izj019JYUcWj+ywJ6r2PkdZzDHU/86Z8LdevrA65mABJ0AFz3CeXUqm9amx/mk12v/q1GrHyVlHhLzaOJc0mph3UVBu+axHtadvbKMOL1XHAKQvZfmr8N4G7hzmVif5tS3gWC/Inynp+z6OSlTXqUX7zqfUzzvYuFzVcPT7bnysfznynpkBERAREQEREBERAREQEREBERAREQERECq5UVQuDxBIBvTKAHW7MQq/ERPN9sZsNXpU6dRy1bgpGcA36Te4Gh114TvuVlS4w9P69cOR9mmpf8wScFi/4u0ieIoUzbvsE/wB7+UCH9qMh/i0ynW9Ph4j+oE3cPtdXtlZX8Qp8jofOMRiznKCk72AJYAAa/VLWBPcZqVcBQqq1Qc3LfMdVK2Fzm4G4mrjZNsTOW6YMZgqyYhsVg637vUqIErU6iM1OrlFlY2BOYCw0BBsDpreGydg1TUNXEuajEgsx0zWIIVVJJy3AJJsTbKFALFprgKygGlUJUgEA63BFxxt+sh+/VqZ51MHtU5PTS/kZlt0pM01wRUjLUcC4urHeAjpHO1HnK1OUCiwbPT++tx+k2RtcN7D0z2NmX5XllsZuMvbJtGpa32QW8bWX4iJVovNRfr1PRR/UmZcY5ylnZSzkALTuQqi7cTqSTbo6JioVBvB/p0zfvOp/NI063kbTz4osLEJTbN02bMAB2aM3kJ3U5jkHQO5dzfUhBfQ827HwzOZ08BERAREQEREBERAREQEREBERAREQEREDldvVwcVrwoYfXvqMWPw0l8555gga1dgWZRUZ3cozUzlQCwzKQRd8QDof5duudXtzF8zGVP8AMrNTU/ZW1EeiMfGcth8MVpJVWpuXCMxbKroyu+cB1PHiLWIPbA3sO9cAlGFVQzLkr2p1OabaVEBU9PFb6amam0cSgo4hCj0GqqTUDjihZUqurKSrZUYk2N+kiROJJRd9RbKLutbClqgGfUk0yN4t766P3zOMVTq1MLu2DoiV2DA3uyolLKem4FViRx0mr8Znm1hUqOXunsFLoRlamx52jMNbezbL2zWr7SIw1WoVGZEbKOdlZ8oygBgDqzBbSpFKgt351DO5Cth81A9Zzopy9I9oEzYxFOod0N8cSr1FNOm606YYpeoDUqItyi5L2C3JCjplymuLGMLMuZVhid0hCvYORrkDXPWbLrbQzXGzqNW5QhrcdFJHfmFxMVaq9TODRV2H8M1KD03YWN7WqhDa44XIOslhsVSpEFlrUjkWmWq06oQi4tdgCg4AXvLrHXuzef8AXGtKna+HenVo0qWUmqbG4c2zOEXQNbpbyltQ2QaTMGcFqhABNwqqLm2gNr3JOhn3BUt7tEHopAn3Ey/nq+ksayb3EhB0kILdZIQfmPlObq9B5OUMmFo3Fiy7w97nN+vpLKRRAAANABYd0lAREQEREBERAREQEREBERAREQEREBMGPxQpUqlQ8KdNn91Sf0meUvKyr/ACf51WnT8M2dvhRoHAcpLrh6NH6TAA/eNkv7zkynfO9FGzKUq+xSZCqqpb+FlqoCVbLl1YML9Qljt9t7ilToUa20tZCfPM6+U0F3lIIrpvFpplSpQ4jm5QzUTqSAPok8ToJceKzlNzSL1wrhqzVMMBlAD60iAALb0ErrbpKnjpMlREb96ZgrWekFzHLzxQSzZrggnegXBGijWZdl1gzHJX3qi4ZG9tdB7QIzDW/EDo7ZWYWgm6oMM9Nqi6Gk2UhGYsispurhQ6gBgeqanNnrN1MbeljTZl3YWuys6BlSqN+mrADVrVOkcXkTiXSsuZN61OkbU8OFRUV39pjUcDM27sFHABtdRPirWBzK1HEWPGou6fS4tvEBXTX6ImouJY79mRy1SoAzUkepTUIAm7DAZ2tZrkLa7MBwk4ta5k/Wf99pZGFR69Eu2cu9F1Hs2F2QFCOn2rT5i9pUnobpa6Yhq1RabZXRmyFwahyg6AU1aYqe0VGUJiEUqoXd1ButQLaBrMJuYp70iTlLMoTMtj7VlNj1anylyv1nCfNN7koP8AHrNxNh4m9Vh8SeUtOSGFNTGK/QoZzqfojS4t1uOnomhgRu8EDwNUs/vNYfCqzpf2d4Xm1avG4VRw0Ju5t5pMOjs4iICIiAiIgIiICIiAiIgIiICIiAiIgJznKIGpXpIOFKm9U/echFt22FWdHOJxW1nqg1EW5JOgOtgSBbr0gcljkKYuqXuNWGvQGKup7rD0mOphblnDHnKQApA6ABlPn5y2xO0KGIIFcMlReaKi8x1F72NxYjsIPHomtU2JUF2ostdfsEU6nihOVvA37JZbOkuMvajxFFtyrPZqyugpVbWcFqqqupFxq2o4EceMyVMDlqBaLEBCSiVFFSmugbKpBVwAMp1LAaW4CZcUM16b5kbQ5TelUUqQwIDdIYA9Wk1xvkYtzKxItzs2HqdAuLZkJ0HALwEss3tmy6kiVPPTJcUQxsedSqoUP3t5lKjTqNtZr4fGUd3QTfJddWZiaYYnnMyZwM12JsR1mTxFZqlI0BSqKahyuzrTChC3POZDlN1zAW1JI04mbTF2qkML0yOBAI4f1PpLjbvcvSZSa1Z2neqbBglZD020te3DhwPoZVugFSuKQCLvFUIgCgutEXNhpcmso/AJLAbNpuGYoim9g9G9E36daZB85u7NwajEUkUaK+c3LMSReqSzEkkk5eJkyll1Vwss3Ol1teyJSpDgoVR4WQTu+RuE3eDp6Wz3qEDtOnoBPPNqXqV1RTrew77afEVnrWGoBERBwRQo7gLfpMtskREBERAREQEREBERAREQEREBERAREQPjC4nAbPXKGpNo9JijL3E2PcZ6BKDlByZ3zb6id3WAtfocDobqPb4HsChxez0qi1RQ3UTow7mGolPX5O1EObD1SPsVL+jr+olpT2kabbvEqaTjpI5p7e7tGksAoIuNb9MDkcTtavTXLi6AqoOl1FRPBhcD0MwU8Tg6nstUwxPQDvqfutr5ETptrYCtUVf3et+7urXvu0rKwt7LK1jbuIM1K3J6nUVd8lNqmUZ3pq1K7W1Isb2v1kwKgbJc60qlGsPsvum91ub6zDWoVaetSlUUdZQsvvpcTNieSCjWnUdOxgtQemU/Oaww2No/4dZWt0Z2Q+TC3rAw/vq685es84C3fcTf5N0izvXtzMpRGItnJILMv2RlAB6deqYG2zjgQalAViODFKVb4lvLVOUtZqT/ALxSVCylUU+2SRa5H0VHbx6OsBLkxhRXx1NiL5XNT3Rm+YWepTg/2b4S7Vqn1VCD8RufyjzneQEREBERAREQEREBERAREQEREBERAREQEREDV2hsyliFy1UDjovoQetSNQe6cnjeSGJw5LYOpvF47mpYHw+ifQztogea/wB5zSbJiqL0W7jr3A9HcTN+htjD1PZqL3Mch8mtO2xOESquWoq1FP0XAYeRnOY/9nWEqXKBqB/02uvutceVoGi9INwse7WaGJwfZJV/2Z1l/wAGujdjq1M+a5vlNKpyP2gnCmtT7lZf94EDQ2ihUcOmU39oI5AB4afpL/E7C2kUKLhSM2mbeUWt3c6Q5N/sirGoHxbCkgNzTVgzt2XGijxJgdxyBw2XCBv8yozjuFkH5TOkkKNFUVUQBVUBVUcAALACTgIiICIiAiIgIiICIiAiIgIiICIiAiIgIiICIiAiIgIiICIiAiIgIiICIiAiIgIiICIiAiIg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solidFill>
                <a:prstClr val="white"/>
              </a:solidFill>
            </a:endParaRPr>
          </a:p>
        </p:txBody>
      </p:sp>
      <p:pic>
        <p:nvPicPr>
          <p:cNvPr id="11" name="Picture 10" descr="download.jpg"/>
          <p:cNvPicPr>
            <a:picLocks noChangeAspect="1"/>
          </p:cNvPicPr>
          <p:nvPr/>
        </p:nvPicPr>
        <p:blipFill>
          <a:blip r:embed="rId7" cstate="print"/>
          <a:stretch>
            <a:fillRect/>
          </a:stretch>
        </p:blipFill>
        <p:spPr>
          <a:xfrm>
            <a:off x="5353235" y="4854262"/>
            <a:ext cx="2143125" cy="1947023"/>
          </a:xfrm>
          <a:prstGeom prst="rect">
            <a:avLst/>
          </a:prstGeom>
        </p:spPr>
      </p:pic>
    </p:spTree>
    <p:extLst>
      <p:ext uri="{BB962C8B-B14F-4D97-AF65-F5344CB8AC3E}">
        <p14:creationId xmlns:p14="http://schemas.microsoft.com/office/powerpoint/2010/main" val="3206825399"/>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Resume Building &amp; Interview Skills</a:t>
            </a:r>
            <a:endParaRPr lang="en-US" dirty="0"/>
          </a:p>
        </p:txBody>
      </p:sp>
      <p:sp>
        <p:nvSpPr>
          <p:cNvPr id="3" name="Subtitle 2"/>
          <p:cNvSpPr>
            <a:spLocks noGrp="1"/>
          </p:cNvSpPr>
          <p:nvPr>
            <p:ph idx="1"/>
          </p:nvPr>
        </p:nvSpPr>
        <p:spPr>
          <a:xfrm>
            <a:off x="685800" y="1869141"/>
            <a:ext cx="4541087" cy="4257022"/>
          </a:xfrm>
        </p:spPr>
        <p:txBody>
          <a:bodyPr>
            <a:normAutofit/>
          </a:bodyPr>
          <a:lstStyle/>
          <a:p>
            <a:pPr marL="0" indent="0">
              <a:buNone/>
            </a:pPr>
            <a:r>
              <a:rPr lang="en-US" sz="4000" dirty="0" smtClean="0"/>
              <a:t>Objective:  Students will be able to answer this question:</a:t>
            </a:r>
          </a:p>
          <a:p>
            <a:pPr marL="0" indent="0">
              <a:buNone/>
            </a:pPr>
            <a:r>
              <a:rPr lang="en-US" sz="4000" dirty="0" smtClean="0">
                <a:solidFill>
                  <a:srgbClr val="FFFF00"/>
                </a:solidFill>
              </a:rPr>
              <a:t> </a:t>
            </a:r>
            <a:r>
              <a:rPr lang="en-US" sz="4000" dirty="0">
                <a:solidFill>
                  <a:srgbClr val="FFFF00"/>
                </a:solidFill>
              </a:rPr>
              <a:t>“How do I get my dream job?” </a:t>
            </a:r>
          </a:p>
        </p:txBody>
      </p:sp>
      <p:pic>
        <p:nvPicPr>
          <p:cNvPr id="4" name="Picture 3" descr="bu004740.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106310" y="2735871"/>
            <a:ext cx="4622470" cy="2175811"/>
          </a:xfrm>
          <a:prstGeom prst="rect">
            <a:avLst/>
          </a:prstGeom>
        </p:spPr>
      </p:pic>
    </p:spTree>
    <p:extLst>
      <p:ext uri="{BB962C8B-B14F-4D97-AF65-F5344CB8AC3E}">
        <p14:creationId xmlns:p14="http://schemas.microsoft.com/office/powerpoint/2010/main" val="3719086334"/>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Objectives</a:t>
            </a:r>
            <a:endParaRPr lang="en-US" dirty="0"/>
          </a:p>
        </p:txBody>
      </p:sp>
      <p:sp>
        <p:nvSpPr>
          <p:cNvPr id="3" name="Subtitle 2"/>
          <p:cNvSpPr>
            <a:spLocks noGrp="1"/>
          </p:cNvSpPr>
          <p:nvPr>
            <p:ph idx="1"/>
          </p:nvPr>
        </p:nvSpPr>
        <p:spPr>
          <a:xfrm>
            <a:off x="685800" y="1351127"/>
            <a:ext cx="7770813" cy="5199797"/>
          </a:xfrm>
        </p:spPr>
        <p:txBody>
          <a:bodyPr>
            <a:normAutofit fontScale="92500" lnSpcReduction="20000"/>
          </a:bodyPr>
          <a:lstStyle/>
          <a:p>
            <a:pPr marL="0" indent="0">
              <a:buNone/>
            </a:pPr>
            <a:r>
              <a:rPr lang="en-US" sz="3600" dirty="0" smtClean="0"/>
              <a:t>After this session, students will:</a:t>
            </a:r>
          </a:p>
          <a:p>
            <a:pPr marL="742950" indent="-742950">
              <a:buFont typeface="+mj-lt"/>
              <a:buAutoNum type="arabicPeriod"/>
            </a:pPr>
            <a:r>
              <a:rPr lang="en-US" sz="3600" dirty="0" smtClean="0">
                <a:solidFill>
                  <a:srgbClr val="FFFF00"/>
                </a:solidFill>
              </a:rPr>
              <a:t>Be knowledgeable about creating resumes and choosing appropriate references</a:t>
            </a:r>
            <a:br>
              <a:rPr lang="en-US" sz="3600" dirty="0" smtClean="0">
                <a:solidFill>
                  <a:srgbClr val="FFFF00"/>
                </a:solidFill>
              </a:rPr>
            </a:br>
            <a:endParaRPr lang="en-US" sz="3600" dirty="0" smtClean="0">
              <a:solidFill>
                <a:srgbClr val="FFFF00"/>
              </a:solidFill>
            </a:endParaRPr>
          </a:p>
          <a:p>
            <a:pPr marL="742950" indent="-742950">
              <a:buFont typeface="+mj-lt"/>
              <a:buAutoNum type="arabicPeriod"/>
            </a:pPr>
            <a:r>
              <a:rPr lang="en-US" sz="3600" dirty="0" smtClean="0">
                <a:solidFill>
                  <a:srgbClr val="FFFF00"/>
                </a:solidFill>
              </a:rPr>
              <a:t>Feel more comfortable answering common interview questions</a:t>
            </a:r>
            <a:br>
              <a:rPr lang="en-US" sz="3600" dirty="0" smtClean="0">
                <a:solidFill>
                  <a:srgbClr val="FFFF00"/>
                </a:solidFill>
              </a:rPr>
            </a:br>
            <a:endParaRPr lang="en-US" sz="3600" dirty="0">
              <a:solidFill>
                <a:srgbClr val="FFFF00"/>
              </a:solidFill>
            </a:endParaRPr>
          </a:p>
          <a:p>
            <a:pPr marL="742950" indent="-742950">
              <a:buFont typeface="+mj-lt"/>
              <a:buAutoNum type="arabicPeriod"/>
            </a:pPr>
            <a:r>
              <a:rPr lang="en-US" sz="3600" dirty="0" smtClean="0">
                <a:solidFill>
                  <a:srgbClr val="FFFF00"/>
                </a:solidFill>
              </a:rPr>
              <a:t>Feel more confident in their ability to obtain a job</a:t>
            </a:r>
            <a:endParaRPr lang="en-US" sz="3600" dirty="0">
              <a:solidFill>
                <a:srgbClr val="FFFF00"/>
              </a:solidFill>
            </a:endParaRPr>
          </a:p>
        </p:txBody>
      </p:sp>
    </p:spTree>
    <p:extLst>
      <p:ext uri="{BB962C8B-B14F-4D97-AF65-F5344CB8AC3E}">
        <p14:creationId xmlns:p14="http://schemas.microsoft.com/office/powerpoint/2010/main" val="3444092189"/>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US" dirty="0"/>
          </a:p>
        </p:txBody>
      </p:sp>
      <p:sp>
        <p:nvSpPr>
          <p:cNvPr id="3" name="Subtitle 2"/>
          <p:cNvSpPr>
            <a:spLocks noGrp="1"/>
          </p:cNvSpPr>
          <p:nvPr>
            <p:ph idx="1"/>
          </p:nvPr>
        </p:nvSpPr>
        <p:spPr>
          <a:xfrm>
            <a:off x="313899" y="1446663"/>
            <a:ext cx="8557145" cy="4940489"/>
          </a:xfrm>
        </p:spPr>
        <p:txBody>
          <a:bodyPr>
            <a:noAutofit/>
          </a:bodyPr>
          <a:lstStyle/>
          <a:p>
            <a:pPr marL="0" indent="0">
              <a:buNone/>
            </a:pPr>
            <a:r>
              <a:rPr lang="en-US" sz="2000" dirty="0">
                <a:solidFill>
                  <a:srgbClr val="FFFF00"/>
                </a:solidFill>
                <a:effectLst/>
              </a:rPr>
              <a:t>T</a:t>
            </a:r>
            <a:r>
              <a:rPr lang="en-US" sz="2000" dirty="0" smtClean="0">
                <a:solidFill>
                  <a:srgbClr val="FFFF00"/>
                </a:solidFill>
                <a:effectLst/>
              </a:rPr>
              <a:t>he </a:t>
            </a:r>
            <a:r>
              <a:rPr lang="en-US" sz="2000" dirty="0">
                <a:solidFill>
                  <a:srgbClr val="FFFF00"/>
                </a:solidFill>
                <a:effectLst/>
              </a:rPr>
              <a:t>majority of employers still prefer the standard resume: chronological order, delivered electronically, and including cover letters (</a:t>
            </a:r>
            <a:r>
              <a:rPr lang="en-US" sz="2000" dirty="0" err="1">
                <a:solidFill>
                  <a:srgbClr val="FFFF00"/>
                </a:solidFill>
                <a:effectLst/>
              </a:rPr>
              <a:t>Schullery</a:t>
            </a:r>
            <a:r>
              <a:rPr lang="en-US" sz="2000" dirty="0">
                <a:solidFill>
                  <a:srgbClr val="FFFF00"/>
                </a:solidFill>
                <a:effectLst/>
              </a:rPr>
              <a:t>, 2009</a:t>
            </a:r>
            <a:r>
              <a:rPr lang="en-US" sz="2000" dirty="0" smtClean="0">
                <a:solidFill>
                  <a:srgbClr val="FFFF00"/>
                </a:solidFill>
                <a:effectLst/>
              </a:rPr>
              <a:t>)</a:t>
            </a:r>
            <a:br>
              <a:rPr lang="en-US" sz="2000" dirty="0" smtClean="0">
                <a:solidFill>
                  <a:srgbClr val="FFFF00"/>
                </a:solidFill>
                <a:effectLst/>
              </a:rPr>
            </a:br>
            <a:r>
              <a:rPr lang="en-US" sz="2000" dirty="0" smtClean="0">
                <a:solidFill>
                  <a:srgbClr val="FFFF00"/>
                </a:solidFill>
                <a:effectLst/>
              </a:rPr>
              <a:t/>
            </a:r>
            <a:br>
              <a:rPr lang="en-US" sz="2000" dirty="0" smtClean="0">
                <a:solidFill>
                  <a:srgbClr val="FFFF00"/>
                </a:solidFill>
                <a:effectLst/>
              </a:rPr>
            </a:br>
            <a:r>
              <a:rPr lang="en-US" sz="2000" dirty="0" err="1">
                <a:solidFill>
                  <a:srgbClr val="FFFF00"/>
                </a:solidFill>
                <a:effectLst/>
              </a:rPr>
              <a:t>Thoms</a:t>
            </a:r>
            <a:r>
              <a:rPr lang="en-US" sz="2000" dirty="0">
                <a:solidFill>
                  <a:srgbClr val="FFFF00"/>
                </a:solidFill>
                <a:effectLst/>
              </a:rPr>
              <a:t> et al (1999) found that resumes with clear, precise objective statements were more likely to be chosen than those without. Resumes that listed a GPA of 3.0 or higher were more likely to be chosen than those with no GPA listed. </a:t>
            </a:r>
            <a:r>
              <a:rPr lang="en-US" sz="2000" dirty="0" smtClean="0">
                <a:solidFill>
                  <a:srgbClr val="FFFF00"/>
                </a:solidFill>
                <a:effectLst/>
              </a:rPr>
              <a:t/>
            </a:r>
            <a:br>
              <a:rPr lang="en-US" sz="2000" dirty="0" smtClean="0">
                <a:solidFill>
                  <a:srgbClr val="FFFF00"/>
                </a:solidFill>
                <a:effectLst/>
              </a:rPr>
            </a:br>
            <a:r>
              <a:rPr lang="en-US" sz="2000" dirty="0" smtClean="0">
                <a:solidFill>
                  <a:srgbClr val="FFFF00"/>
                </a:solidFill>
                <a:effectLst/>
              </a:rPr>
              <a:t/>
            </a:r>
            <a:br>
              <a:rPr lang="en-US" sz="2000" dirty="0" smtClean="0">
                <a:solidFill>
                  <a:srgbClr val="FFFF00"/>
                </a:solidFill>
                <a:effectLst/>
              </a:rPr>
            </a:br>
            <a:r>
              <a:rPr lang="en-US" sz="2000" dirty="0">
                <a:solidFill>
                  <a:srgbClr val="FFFF00"/>
                </a:solidFill>
                <a:effectLst/>
              </a:rPr>
              <a:t>According to Muir (2009), students should have a variety of references, including ones from social, academic, and supervisory areas. </a:t>
            </a:r>
            <a:r>
              <a:rPr lang="en-US" sz="2000" dirty="0" smtClean="0">
                <a:solidFill>
                  <a:srgbClr val="FFFF00"/>
                </a:solidFill>
                <a:effectLst/>
              </a:rPr>
              <a:t/>
            </a:r>
            <a:br>
              <a:rPr lang="en-US" sz="2000" dirty="0" smtClean="0">
                <a:solidFill>
                  <a:srgbClr val="FFFF00"/>
                </a:solidFill>
                <a:effectLst/>
              </a:rPr>
            </a:br>
            <a:r>
              <a:rPr lang="en-US" sz="2000" dirty="0" smtClean="0">
                <a:solidFill>
                  <a:srgbClr val="FFFF00"/>
                </a:solidFill>
                <a:effectLst/>
              </a:rPr>
              <a:t/>
            </a:r>
            <a:br>
              <a:rPr lang="en-US" sz="2000" dirty="0" smtClean="0">
                <a:solidFill>
                  <a:srgbClr val="FFFF00"/>
                </a:solidFill>
                <a:effectLst/>
              </a:rPr>
            </a:br>
            <a:r>
              <a:rPr lang="en-US" sz="2000" dirty="0">
                <a:solidFill>
                  <a:srgbClr val="FFFF00"/>
                </a:solidFill>
                <a:effectLst/>
              </a:rPr>
              <a:t>Those who received interview coaching used more strategies than those who did not, such as role-playing, observing, and organizing their thoughts. These strategies resulted in better interview performance (Maurer, 2001).</a:t>
            </a:r>
            <a:r>
              <a:rPr lang="en-US" sz="2000" dirty="0" smtClean="0">
                <a:solidFill>
                  <a:srgbClr val="FFFF00"/>
                </a:solidFill>
                <a:effectLst/>
              </a:rPr>
              <a:t/>
            </a:r>
            <a:br>
              <a:rPr lang="en-US" sz="2000" dirty="0" smtClean="0">
                <a:solidFill>
                  <a:srgbClr val="FFFF00"/>
                </a:solidFill>
                <a:effectLst/>
              </a:rPr>
            </a:br>
            <a:r>
              <a:rPr lang="en-US" sz="2000" dirty="0" smtClean="0">
                <a:solidFill>
                  <a:srgbClr val="FFFF00"/>
                </a:solidFill>
                <a:effectLst/>
              </a:rPr>
              <a:t/>
            </a:r>
            <a:br>
              <a:rPr lang="en-US" sz="2000" dirty="0" smtClean="0">
                <a:solidFill>
                  <a:srgbClr val="FFFF00"/>
                </a:solidFill>
                <a:effectLst/>
              </a:rPr>
            </a:br>
            <a:r>
              <a:rPr lang="en-US" sz="2000" dirty="0" err="1" smtClean="0">
                <a:solidFill>
                  <a:srgbClr val="FFFF00"/>
                </a:solidFill>
                <a:effectLst/>
              </a:rPr>
              <a:t>Tross</a:t>
            </a:r>
            <a:r>
              <a:rPr lang="en-US" sz="2000" dirty="0" smtClean="0">
                <a:solidFill>
                  <a:srgbClr val="FFFF00"/>
                </a:solidFill>
                <a:effectLst/>
              </a:rPr>
              <a:t> </a:t>
            </a:r>
            <a:r>
              <a:rPr lang="en-US" sz="2000" dirty="0">
                <a:solidFill>
                  <a:srgbClr val="FFFF00"/>
                </a:solidFill>
                <a:effectLst/>
              </a:rPr>
              <a:t>and Maurer (2008) found that the more coaching an interviewee received, the higher the rating their interview received. </a:t>
            </a:r>
            <a:r>
              <a:rPr lang="en-US" sz="2000" dirty="0" smtClean="0">
                <a:solidFill>
                  <a:srgbClr val="FFFF00"/>
                </a:solidFill>
                <a:effectLst/>
              </a:rPr>
              <a:t/>
            </a:r>
            <a:br>
              <a:rPr lang="en-US" sz="2000" dirty="0" smtClean="0">
                <a:solidFill>
                  <a:srgbClr val="FFFF00"/>
                </a:solidFill>
                <a:effectLst/>
              </a:rPr>
            </a:br>
            <a:endParaRPr lang="en-US" sz="2000" dirty="0">
              <a:solidFill>
                <a:srgbClr val="FFFF00"/>
              </a:solidFill>
            </a:endParaRPr>
          </a:p>
        </p:txBody>
      </p:sp>
    </p:spTree>
    <p:extLst>
      <p:ext uri="{BB962C8B-B14F-4D97-AF65-F5344CB8AC3E}">
        <p14:creationId xmlns:p14="http://schemas.microsoft.com/office/powerpoint/2010/main" val="1955872854"/>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Directions</a:t>
            </a:r>
            <a:endParaRPr lang="en-US" dirty="0"/>
          </a:p>
        </p:txBody>
      </p:sp>
      <p:sp>
        <p:nvSpPr>
          <p:cNvPr id="3" name="Subtitle 2"/>
          <p:cNvSpPr>
            <a:spLocks noGrp="1"/>
          </p:cNvSpPr>
          <p:nvPr>
            <p:ph idx="1"/>
          </p:nvPr>
        </p:nvSpPr>
        <p:spPr/>
        <p:txBody>
          <a:bodyPr>
            <a:normAutofit/>
          </a:bodyPr>
          <a:lstStyle/>
          <a:p>
            <a:pPr marL="742950" indent="-742950">
              <a:buFont typeface="+mj-lt"/>
              <a:buAutoNum type="arabicPeriod"/>
            </a:pPr>
            <a:r>
              <a:rPr lang="en-US" sz="4000" dirty="0" smtClean="0">
                <a:solidFill>
                  <a:srgbClr val="FFFF00"/>
                </a:solidFill>
              </a:rPr>
              <a:t>Get together with a partner.</a:t>
            </a:r>
          </a:p>
          <a:p>
            <a:pPr marL="742950" indent="-742950">
              <a:buFont typeface="+mj-lt"/>
              <a:buAutoNum type="arabicPeriod"/>
            </a:pPr>
            <a:r>
              <a:rPr lang="en-US" sz="4000" dirty="0">
                <a:solidFill>
                  <a:srgbClr val="FFFF00"/>
                </a:solidFill>
              </a:rPr>
              <a:t>A</a:t>
            </a:r>
            <a:r>
              <a:rPr lang="en-US" sz="4000" dirty="0" smtClean="0">
                <a:solidFill>
                  <a:srgbClr val="FFFF00"/>
                </a:solidFill>
              </a:rPr>
              <a:t>nswer the interview questions provided.</a:t>
            </a:r>
          </a:p>
          <a:p>
            <a:pPr marL="742950" indent="-742950">
              <a:buFont typeface="+mj-lt"/>
              <a:buAutoNum type="arabicPeriod"/>
            </a:pPr>
            <a:r>
              <a:rPr lang="en-US" sz="4000" dirty="0" smtClean="0">
                <a:solidFill>
                  <a:srgbClr val="FFFF00"/>
                </a:solidFill>
              </a:rPr>
              <a:t>Each question will take 5 minutes</a:t>
            </a:r>
            <a:r>
              <a:rPr lang="en-US" sz="4000" dirty="0">
                <a:solidFill>
                  <a:srgbClr val="FFFF00"/>
                </a:solidFill>
              </a:rPr>
              <a:t>.</a:t>
            </a:r>
          </a:p>
        </p:txBody>
      </p:sp>
    </p:spTree>
    <p:extLst>
      <p:ext uri="{BB962C8B-B14F-4D97-AF65-F5344CB8AC3E}">
        <p14:creationId xmlns:p14="http://schemas.microsoft.com/office/powerpoint/2010/main" val="2604404494"/>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Subtitle 2"/>
          <p:cNvSpPr>
            <a:spLocks noGrp="1"/>
          </p:cNvSpPr>
          <p:nvPr>
            <p:ph idx="1"/>
          </p:nvPr>
        </p:nvSpPr>
        <p:spPr/>
        <p:txBody>
          <a:bodyPr>
            <a:normAutofit fontScale="92500" lnSpcReduction="10000"/>
          </a:bodyPr>
          <a:lstStyle/>
          <a:p>
            <a:pPr marL="0" indent="0" algn="ctr">
              <a:buNone/>
            </a:pPr>
            <a:r>
              <a:rPr lang="en-US" sz="4000" b="1" dirty="0" smtClean="0">
                <a:solidFill>
                  <a:schemeClr val="accent3"/>
                </a:solidFill>
              </a:rPr>
              <a:t>Thank you!</a:t>
            </a:r>
          </a:p>
          <a:p>
            <a:pPr marL="0" indent="0" algn="ctr">
              <a:buNone/>
            </a:pPr>
            <a:r>
              <a:rPr lang="en-US" sz="4000" dirty="0" smtClean="0"/>
              <a:t>Students you are encouraged to </a:t>
            </a:r>
            <a:r>
              <a:rPr lang="en-US" sz="4000" dirty="0"/>
              <a:t>sign up for a session with your counselor to continue the career counseling </a:t>
            </a:r>
            <a:r>
              <a:rPr lang="en-US" sz="4000" dirty="0" smtClean="0"/>
              <a:t>process.</a:t>
            </a:r>
          </a:p>
          <a:p>
            <a:pPr marL="0" indent="0" algn="ctr">
              <a:buNone/>
            </a:pPr>
            <a:r>
              <a:rPr lang="en-US" sz="4000" dirty="0" smtClean="0">
                <a:solidFill>
                  <a:srgbClr val="FFFF00"/>
                </a:solidFill>
              </a:rPr>
              <a:t>Please complete the survey in person or on our Facebook page.</a:t>
            </a:r>
            <a:endParaRPr lang="en-US" sz="4000" dirty="0">
              <a:solidFill>
                <a:srgbClr val="FFFF00"/>
              </a:solidFill>
            </a:endParaRPr>
          </a:p>
        </p:txBody>
      </p:sp>
    </p:spTree>
    <p:extLst>
      <p:ext uri="{BB962C8B-B14F-4D97-AF65-F5344CB8AC3E}">
        <p14:creationId xmlns:p14="http://schemas.microsoft.com/office/powerpoint/2010/main" val="2875127225"/>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rgbClr val="FFFF00"/>
                </a:solidFill>
              </a:rPr>
              <a:t>Workshop-Review Discussion with Baker’s Class</a:t>
            </a:r>
            <a:endParaRPr lang="en-US" sz="2800" dirty="0">
              <a:solidFill>
                <a:srgbClr val="FFFF00"/>
              </a:solidFill>
            </a:endParaRPr>
          </a:p>
        </p:txBody>
      </p:sp>
      <p:sp>
        <p:nvSpPr>
          <p:cNvPr id="3" name="Subtitle 2"/>
          <p:cNvSpPr>
            <a:spLocks noGrp="1"/>
          </p:cNvSpPr>
          <p:nvPr>
            <p:ph idx="1"/>
          </p:nvPr>
        </p:nvSpPr>
        <p:spPr>
          <a:xfrm>
            <a:off x="685800" y="1400090"/>
            <a:ext cx="7770813" cy="4726073"/>
          </a:xfrm>
        </p:spPr>
        <p:txBody>
          <a:bodyPr>
            <a:normAutofit fontScale="55000" lnSpcReduction="20000"/>
          </a:bodyPr>
          <a:lstStyle/>
          <a:p>
            <a:pPr marL="0" indent="0">
              <a:buNone/>
            </a:pPr>
            <a:r>
              <a:rPr lang="en-US" sz="4000" dirty="0" smtClean="0">
                <a:effectLst/>
              </a:rPr>
              <a:t>According </a:t>
            </a:r>
            <a:r>
              <a:rPr lang="en-US" sz="4000" dirty="0">
                <a:effectLst/>
              </a:rPr>
              <a:t>to Brown career development workshops should include some or all of the following:</a:t>
            </a:r>
          </a:p>
          <a:p>
            <a:pPr marL="742950" lvl="0" indent="-742950">
              <a:buFont typeface="+mj-lt"/>
              <a:buAutoNum type="arabicPeriod"/>
            </a:pPr>
            <a:r>
              <a:rPr lang="en-US" sz="4000" dirty="0">
                <a:effectLst/>
              </a:rPr>
              <a:t>Career and self-awareness</a:t>
            </a:r>
          </a:p>
          <a:p>
            <a:pPr marL="742950" lvl="0" indent="-742950">
              <a:buFont typeface="+mj-lt"/>
              <a:buAutoNum type="arabicPeriod"/>
            </a:pPr>
            <a:r>
              <a:rPr lang="en-US" sz="4000" dirty="0">
                <a:effectLst/>
              </a:rPr>
              <a:t>Exploration of interests, values, goals, and decisions</a:t>
            </a:r>
          </a:p>
          <a:p>
            <a:pPr marL="742950" lvl="0" indent="-742950">
              <a:buFont typeface="+mj-lt"/>
              <a:buAutoNum type="arabicPeriod"/>
            </a:pPr>
            <a:r>
              <a:rPr lang="en-US" sz="4000" dirty="0">
                <a:effectLst/>
              </a:rPr>
              <a:t>Realities of the job market and future trends</a:t>
            </a:r>
          </a:p>
          <a:p>
            <a:pPr marL="742950" lvl="0" indent="-742950">
              <a:buFont typeface="+mj-lt"/>
              <a:buAutoNum type="arabicPeriod"/>
            </a:pPr>
            <a:r>
              <a:rPr lang="en-US" sz="4000" dirty="0">
                <a:effectLst/>
              </a:rPr>
              <a:t>Practical, accurate information about careers</a:t>
            </a:r>
          </a:p>
          <a:p>
            <a:pPr marL="742950" lvl="0" indent="-742950">
              <a:buFont typeface="+mj-lt"/>
              <a:buAutoNum type="arabicPeriod"/>
            </a:pPr>
            <a:r>
              <a:rPr lang="en-US" sz="4000" dirty="0">
                <a:effectLst/>
              </a:rPr>
              <a:t>Special needs such as risk-taking, resume building, and interviewing.</a:t>
            </a:r>
          </a:p>
          <a:p>
            <a:pPr marL="742950" lvl="0" indent="-742950">
              <a:buFont typeface="+mj-lt"/>
              <a:buAutoNum type="arabicPeriod"/>
            </a:pPr>
            <a:r>
              <a:rPr lang="en-US" sz="4000" dirty="0">
                <a:effectLst/>
              </a:rPr>
              <a:t>An academic advisement system that makes it possible for students to get the assistance they need in academic planning (Brown, 2012)</a:t>
            </a:r>
          </a:p>
          <a:p>
            <a:pPr marL="742950" indent="-742950" algn="ctr">
              <a:buFont typeface="+mj-lt"/>
              <a:buAutoNum type="arabicPeriod"/>
            </a:pPr>
            <a:endParaRPr lang="en-US" sz="4000" dirty="0">
              <a:solidFill>
                <a:srgbClr val="FFFF00"/>
              </a:solidFill>
            </a:endParaRPr>
          </a:p>
        </p:txBody>
      </p:sp>
    </p:spTree>
    <p:extLst>
      <p:ext uri="{BB962C8B-B14F-4D97-AF65-F5344CB8AC3E}">
        <p14:creationId xmlns:p14="http://schemas.microsoft.com/office/powerpoint/2010/main" val="264297549"/>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Subtitle 2"/>
          <p:cNvSpPr>
            <a:spLocks noGrp="1"/>
          </p:cNvSpPr>
          <p:nvPr>
            <p:ph idx="1"/>
          </p:nvPr>
        </p:nvSpPr>
        <p:spPr/>
        <p:txBody>
          <a:bodyPr>
            <a:normAutofit fontScale="32500" lnSpcReduction="20000"/>
          </a:bodyPr>
          <a:lstStyle/>
          <a:p>
            <a:pPr marL="0" indent="0">
              <a:buNone/>
            </a:pPr>
            <a:r>
              <a:rPr lang="en-US" sz="4300" dirty="0">
                <a:effectLst/>
              </a:rPr>
              <a:t>Arnett, J. J. (2000). Emerging adulthood: A theory of development from the late teens through the twenties. </a:t>
            </a:r>
            <a:r>
              <a:rPr lang="en-US" sz="4300" i="1" dirty="0">
                <a:effectLst/>
              </a:rPr>
              <a:t>American Psychologist, 55</a:t>
            </a:r>
            <a:r>
              <a:rPr lang="en-US" sz="4300" dirty="0">
                <a:effectLst/>
              </a:rPr>
              <a:t>, 469–480.</a:t>
            </a:r>
            <a:r>
              <a:rPr lang="en-US" sz="4300" dirty="0"/>
              <a:t/>
            </a:r>
            <a:br>
              <a:rPr lang="en-US" sz="4300" dirty="0"/>
            </a:br>
            <a:r>
              <a:rPr lang="en-US" sz="4300" dirty="0" err="1">
                <a:effectLst/>
              </a:rPr>
              <a:t>Bezdek</a:t>
            </a:r>
            <a:r>
              <a:rPr lang="en-US" sz="4300" dirty="0">
                <a:effectLst/>
              </a:rPr>
              <a:t>, R. H. (2010). Green jobs currently employ substantial numbers; Source of new </a:t>
            </a:r>
            <a:r>
              <a:rPr lang="en-US" sz="4300" dirty="0" err="1">
                <a:effectLst/>
              </a:rPr>
              <a:t>jobs.Natural</a:t>
            </a:r>
            <a:r>
              <a:rPr lang="en-US" sz="4300" dirty="0">
                <a:effectLst/>
              </a:rPr>
              <a:t> Gas &amp; Electricity</a:t>
            </a:r>
            <a:r>
              <a:rPr lang="en-US" sz="4300" dirty="0"/>
              <a:t/>
            </a:r>
            <a:br>
              <a:rPr lang="en-US" sz="4300" dirty="0"/>
            </a:br>
            <a:r>
              <a:rPr lang="en-US" sz="4300" dirty="0">
                <a:effectLst/>
              </a:rPr>
              <a:t>Brown, D. (2012). </a:t>
            </a:r>
            <a:r>
              <a:rPr lang="en-US" sz="4300" i="1" dirty="0">
                <a:effectLst/>
              </a:rPr>
              <a:t>Career Information, Career Counseling, and Career Development</a:t>
            </a:r>
            <a:r>
              <a:rPr lang="en-US" sz="4300" dirty="0">
                <a:effectLst/>
              </a:rPr>
              <a:t>. Upper Saddle River, New Jersey: Pearson Education, Inc.</a:t>
            </a:r>
            <a:r>
              <a:rPr lang="en-US" sz="4300" dirty="0"/>
              <a:t/>
            </a:r>
            <a:br>
              <a:rPr lang="en-US" sz="4300" dirty="0"/>
            </a:br>
            <a:r>
              <a:rPr lang="en-US" sz="4300" dirty="0" err="1">
                <a:effectLst/>
              </a:rPr>
              <a:t>Culkin</a:t>
            </a:r>
            <a:r>
              <a:rPr lang="en-US" sz="4300" dirty="0">
                <a:effectLst/>
              </a:rPr>
              <a:t>, N. &amp; </a:t>
            </a:r>
            <a:r>
              <a:rPr lang="en-US" sz="4300" dirty="0" err="1">
                <a:effectLst/>
              </a:rPr>
              <a:t>Mallick</a:t>
            </a:r>
            <a:r>
              <a:rPr lang="en-US" sz="4300" dirty="0">
                <a:effectLst/>
              </a:rPr>
              <a:t>, S. (2010). Producing work-ready graduates: The role of the entrepreneurial university. </a:t>
            </a:r>
            <a:r>
              <a:rPr lang="en-US" sz="4300" i="1" dirty="0" err="1">
                <a:effectLst/>
              </a:rPr>
              <a:t>InternationalJournal</a:t>
            </a:r>
            <a:r>
              <a:rPr lang="en-US" sz="4300" i="1" dirty="0">
                <a:effectLst/>
              </a:rPr>
              <a:t> of Market Research, 53,</a:t>
            </a:r>
            <a:r>
              <a:rPr lang="en-US" sz="4300" dirty="0">
                <a:effectLst/>
              </a:rPr>
              <a:t>347 – 368.</a:t>
            </a:r>
            <a:r>
              <a:rPr lang="en-US" sz="4300" dirty="0"/>
              <a:t/>
            </a:r>
            <a:br>
              <a:rPr lang="en-US" sz="4300" dirty="0"/>
            </a:br>
            <a:r>
              <a:rPr lang="en-US" sz="4300" dirty="0">
                <a:effectLst/>
              </a:rPr>
              <a:t>Dietz, J. The myth that college and major choice decides Johnny’s future.</a:t>
            </a:r>
            <a:r>
              <a:rPr lang="en-US" sz="4300" dirty="0"/>
              <a:t/>
            </a:r>
            <a:br>
              <a:rPr lang="en-US" sz="4300" dirty="0"/>
            </a:br>
            <a:r>
              <a:rPr lang="en-US" sz="4300" dirty="0">
                <a:effectLst/>
              </a:rPr>
              <a:t>Gilbert, H. G. (1997). Career thoughts inventory: A review and critique. Paper presented at the Annual Meeting of the Southwest Education Research Association.</a:t>
            </a:r>
            <a:r>
              <a:rPr lang="en-US" sz="4300" dirty="0"/>
              <a:t/>
            </a:r>
            <a:br>
              <a:rPr lang="en-US" sz="4300" dirty="0"/>
            </a:br>
            <a:r>
              <a:rPr lang="en-US" sz="4300" dirty="0" err="1">
                <a:effectLst/>
              </a:rPr>
              <a:t>Evuleocha</a:t>
            </a:r>
            <a:r>
              <a:rPr lang="en-US" sz="4300" dirty="0">
                <a:effectLst/>
              </a:rPr>
              <a:t>, S., </a:t>
            </a:r>
            <a:r>
              <a:rPr lang="en-US" sz="4300" dirty="0" err="1">
                <a:effectLst/>
              </a:rPr>
              <a:t>Ugbah</a:t>
            </a:r>
            <a:r>
              <a:rPr lang="en-US" sz="4300" dirty="0">
                <a:effectLst/>
              </a:rPr>
              <a:t>, S., &amp; Law, S. (2009). Recruiter perceptions of information that employment references should provide to assist in making selection decisions. </a:t>
            </a:r>
            <a:r>
              <a:rPr lang="en-US" sz="4300" i="1" dirty="0">
                <a:effectLst/>
              </a:rPr>
              <a:t>Journal of Employment Counseling</a:t>
            </a:r>
            <a:r>
              <a:rPr lang="en-US" sz="4300" dirty="0">
                <a:effectLst/>
              </a:rPr>
              <a:t>, </a:t>
            </a:r>
            <a:r>
              <a:rPr lang="en-US" sz="4300" i="1" dirty="0">
                <a:effectLst/>
              </a:rPr>
              <a:t>46</a:t>
            </a:r>
            <a:r>
              <a:rPr lang="en-US" sz="4300" dirty="0">
                <a:effectLst/>
              </a:rPr>
              <a:t>, 98-106.Hipple, S. F. (2010). Self-employment in the United States. Monthly Labor Review, 17 – 32.</a:t>
            </a:r>
            <a:r>
              <a:rPr lang="en-US" sz="4300" dirty="0"/>
              <a:t/>
            </a:r>
            <a:br>
              <a:rPr lang="en-US" sz="4300" dirty="0"/>
            </a:br>
            <a:r>
              <a:rPr lang="en-US" sz="4300" dirty="0" err="1">
                <a:effectLst/>
              </a:rPr>
              <a:t>Hobojn</a:t>
            </a:r>
            <a:r>
              <a:rPr lang="en-US" sz="4300" dirty="0">
                <a:effectLst/>
              </a:rPr>
              <a:t>, B., Gardiner, C. &amp; Wile, T. (2011). Recent college graduates and the job market. </a:t>
            </a:r>
            <a:r>
              <a:rPr lang="en-US" sz="4300" i="1" dirty="0">
                <a:effectLst/>
              </a:rPr>
              <a:t>FRBSF Economic Letter, 2011-09.</a:t>
            </a:r>
            <a:r>
              <a:rPr lang="en-US" sz="4300" dirty="0">
                <a:effectLst/>
              </a:rPr>
              <a:t> Retrieved from </a:t>
            </a:r>
            <a:r>
              <a:rPr lang="en-US" sz="4300" dirty="0">
                <a:effectLst/>
                <a:hlinkClick r:id="rId2"/>
              </a:rPr>
              <a:t>http://www.frbsf.org/publications/economics/letter/2011/el2011-09.pdf</a:t>
            </a:r>
            <a:r>
              <a:rPr lang="en-US" sz="4300" dirty="0"/>
              <a:t/>
            </a:r>
            <a:br>
              <a:rPr lang="en-US" sz="4300" dirty="0"/>
            </a:br>
            <a:r>
              <a:rPr lang="en-US" sz="4300" dirty="0">
                <a:effectLst/>
              </a:rPr>
              <a:t>Holton, E. (1999</a:t>
            </a:r>
            <a:r>
              <a:rPr lang="en-US" sz="4300" i="1" dirty="0">
                <a:effectLst/>
              </a:rPr>
              <a:t>).</a:t>
            </a:r>
            <a:r>
              <a:rPr lang="en-US" sz="4300" dirty="0">
                <a:effectLst/>
              </a:rPr>
              <a:t> Managing the transition to work: Twelve essential steps to a fast start to your career. </a:t>
            </a:r>
            <a:r>
              <a:rPr lang="en-US" sz="4300" i="1" dirty="0">
                <a:effectLst/>
              </a:rPr>
              <a:t>Journal of Career Planning &amp; Employment, 59(3),</a:t>
            </a:r>
            <a:r>
              <a:rPr lang="en-US" sz="4300" dirty="0">
                <a:effectLst/>
              </a:rPr>
              <a:t> 28-31</a:t>
            </a:r>
            <a:r>
              <a:rPr lang="en-US" sz="4300" dirty="0"/>
              <a:t/>
            </a:r>
            <a:br>
              <a:rPr lang="en-US" sz="4300" dirty="0"/>
            </a:br>
            <a:r>
              <a:rPr lang="en-US" sz="4300" dirty="0" err="1">
                <a:effectLst/>
              </a:rPr>
              <a:t>Huffcutt</a:t>
            </a:r>
            <a:r>
              <a:rPr lang="en-US" sz="4300" dirty="0">
                <a:effectLst/>
              </a:rPr>
              <a:t>, A., Conway, J., Roth, P., &amp; Stone, N. (2001). Identification and meta-analytic assessment of psychological constructs measured in employment interviews. </a:t>
            </a:r>
            <a:r>
              <a:rPr lang="en-US" sz="4300" i="1" dirty="0">
                <a:effectLst/>
              </a:rPr>
              <a:t>Journal of Applied Psychology</a:t>
            </a:r>
            <a:r>
              <a:rPr lang="en-US" sz="4300" dirty="0">
                <a:effectLst/>
              </a:rPr>
              <a:t>, </a:t>
            </a:r>
            <a:r>
              <a:rPr lang="en-US" sz="4300" i="1" dirty="0">
                <a:effectLst/>
              </a:rPr>
              <a:t>85</a:t>
            </a:r>
            <a:r>
              <a:rPr lang="en-US" sz="4300" dirty="0">
                <a:effectLst/>
              </a:rPr>
              <a:t>(5), 897-913.</a:t>
            </a:r>
            <a:r>
              <a:rPr lang="en-US" sz="3200" dirty="0"/>
              <a:t/>
            </a:r>
            <a:br>
              <a:rPr lang="en-US" sz="3200" dirty="0"/>
            </a:br>
            <a:endParaRPr lang="en-US" sz="3200" dirty="0">
              <a:solidFill>
                <a:srgbClr val="FFFF00"/>
              </a:solidFill>
            </a:endParaRPr>
          </a:p>
          <a:p>
            <a:pPr marL="0" indent="0">
              <a:buNone/>
            </a:pPr>
            <a:endParaRPr lang="en-US" sz="4300" dirty="0">
              <a:solidFill>
                <a:srgbClr val="FFFF00"/>
              </a:solidFill>
            </a:endParaRPr>
          </a:p>
        </p:txBody>
      </p:sp>
    </p:spTree>
    <p:extLst>
      <p:ext uri="{BB962C8B-B14F-4D97-AF65-F5344CB8AC3E}">
        <p14:creationId xmlns:p14="http://schemas.microsoft.com/office/powerpoint/2010/main" val="401356563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FF00"/>
                </a:solidFill>
              </a:rPr>
              <a:t>Workshop Structure</a:t>
            </a:r>
            <a:endParaRPr lang="en-US" dirty="0">
              <a:solidFill>
                <a:srgbClr val="FFFF00"/>
              </a:solidFill>
            </a:endParaRPr>
          </a:p>
        </p:txBody>
      </p:sp>
      <p:sp>
        <p:nvSpPr>
          <p:cNvPr id="3" name="Subtitle 2"/>
          <p:cNvSpPr>
            <a:spLocks noGrp="1"/>
          </p:cNvSpPr>
          <p:nvPr>
            <p:ph idx="1"/>
          </p:nvPr>
        </p:nvSpPr>
        <p:spPr>
          <a:xfrm>
            <a:off x="685800" y="1550894"/>
            <a:ext cx="7770813" cy="5020084"/>
          </a:xfrm>
        </p:spPr>
        <p:txBody>
          <a:bodyPr>
            <a:normAutofit/>
          </a:bodyPr>
          <a:lstStyle/>
          <a:p>
            <a:pPr marL="0" indent="0">
              <a:buNone/>
            </a:pPr>
            <a:r>
              <a:rPr lang="en-US" sz="2800" dirty="0">
                <a:solidFill>
                  <a:srgbClr val="FFFF00"/>
                </a:solidFill>
              </a:rPr>
              <a:t>4. Students are enticed to attend by being offered individual attention and </a:t>
            </a:r>
            <a:r>
              <a:rPr lang="en-US" sz="2800" dirty="0">
                <a:solidFill>
                  <a:srgbClr val="FF0000"/>
                </a:solidFill>
              </a:rPr>
              <a:t>FREE FOOD</a:t>
            </a:r>
            <a:r>
              <a:rPr lang="en-US" sz="2800" dirty="0">
                <a:solidFill>
                  <a:srgbClr val="FFFF00"/>
                </a:solidFill>
              </a:rPr>
              <a:t>.</a:t>
            </a:r>
          </a:p>
          <a:p>
            <a:pPr marL="0" indent="0">
              <a:buNone/>
            </a:pPr>
            <a:r>
              <a:rPr lang="en-US" sz="2800" dirty="0">
                <a:solidFill>
                  <a:srgbClr val="FFFF00"/>
                </a:solidFill>
              </a:rPr>
              <a:t>5 Counselors reach out to individuals and schedule 1:1 sessions for more in-depth and personal career exploration.</a:t>
            </a:r>
          </a:p>
          <a:p>
            <a:pPr marL="0" indent="0">
              <a:buNone/>
            </a:pPr>
            <a:r>
              <a:rPr lang="en-US" sz="2800" dirty="0">
                <a:solidFill>
                  <a:srgbClr val="FFFF00"/>
                </a:solidFill>
              </a:rPr>
              <a:t>6. Counselors conduct a mixed-method study to evaluate and fine-tune the workshop and to gain student, parent, and administrator support.</a:t>
            </a:r>
          </a:p>
          <a:p>
            <a:pPr marL="0" indent="0">
              <a:buNone/>
            </a:pPr>
            <a:endParaRPr lang="en-US" sz="4000" dirty="0"/>
          </a:p>
        </p:txBody>
      </p:sp>
    </p:spTree>
    <p:extLst>
      <p:ext uri="{BB962C8B-B14F-4D97-AF65-F5344CB8AC3E}">
        <p14:creationId xmlns:p14="http://schemas.microsoft.com/office/powerpoint/2010/main" val="3974650674"/>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Cont’d</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sz="2000" dirty="0">
                <a:effectLst/>
              </a:rPr>
              <a:t>Maurer, T., </a:t>
            </a:r>
            <a:r>
              <a:rPr lang="en-US" sz="2000" dirty="0" err="1">
                <a:effectLst/>
              </a:rPr>
              <a:t>Solamon</a:t>
            </a:r>
            <a:r>
              <a:rPr lang="en-US" sz="2000" dirty="0">
                <a:effectLst/>
              </a:rPr>
              <a:t>, J., Andrews, K., &amp; </a:t>
            </a:r>
            <a:r>
              <a:rPr lang="en-US" sz="2000" dirty="0" err="1">
                <a:effectLst/>
              </a:rPr>
              <a:t>Troxtel</a:t>
            </a:r>
            <a:r>
              <a:rPr lang="en-US" sz="2000" dirty="0">
                <a:effectLst/>
              </a:rPr>
              <a:t>, D. (2001). Interviewee coaching, preparation strategies, and response strategies in relation to performance in situational employment interviews: an extension of Maurer, </a:t>
            </a:r>
            <a:r>
              <a:rPr lang="en-US" sz="2000" dirty="0" err="1">
                <a:effectLst/>
              </a:rPr>
              <a:t>Solamon</a:t>
            </a:r>
            <a:r>
              <a:rPr lang="en-US" sz="2000" dirty="0">
                <a:effectLst/>
              </a:rPr>
              <a:t>, and </a:t>
            </a:r>
            <a:r>
              <a:rPr lang="en-US" sz="2000" dirty="0" err="1">
                <a:effectLst/>
              </a:rPr>
              <a:t>Troxtel</a:t>
            </a:r>
            <a:r>
              <a:rPr lang="en-US" sz="2000" dirty="0">
                <a:effectLst/>
              </a:rPr>
              <a:t> (1998). </a:t>
            </a:r>
            <a:r>
              <a:rPr lang="en-US" sz="2000" i="1" dirty="0">
                <a:effectLst/>
              </a:rPr>
              <a:t>Journal of Applied Psychology</a:t>
            </a:r>
            <a:r>
              <a:rPr lang="en-US" sz="2000" dirty="0">
                <a:effectLst/>
              </a:rPr>
              <a:t>, </a:t>
            </a:r>
            <a:r>
              <a:rPr lang="en-US" sz="2000" i="1" dirty="0">
                <a:effectLst/>
              </a:rPr>
              <a:t>86</a:t>
            </a:r>
            <a:r>
              <a:rPr lang="en-US" sz="2000" dirty="0">
                <a:effectLst/>
              </a:rPr>
              <a:t>(4), 709-717.</a:t>
            </a:r>
            <a:r>
              <a:rPr lang="en-US" sz="2000" dirty="0"/>
              <a:t/>
            </a:r>
            <a:br>
              <a:rPr lang="en-US" sz="2000" dirty="0"/>
            </a:br>
            <a:r>
              <a:rPr lang="en-US" sz="2000" dirty="0">
                <a:effectLst/>
              </a:rPr>
              <a:t>Muir, C. (2009). Rethinking job references: a networking challenge. </a:t>
            </a:r>
            <a:r>
              <a:rPr lang="en-US" sz="2000" i="1" dirty="0">
                <a:effectLst/>
              </a:rPr>
              <a:t>Business Communication Quarterly</a:t>
            </a:r>
            <a:r>
              <a:rPr lang="en-US" sz="2000" dirty="0">
                <a:effectLst/>
              </a:rPr>
              <a:t>, </a:t>
            </a:r>
            <a:r>
              <a:rPr lang="en-US" sz="2000" i="1" dirty="0">
                <a:effectLst/>
              </a:rPr>
              <a:t>72</a:t>
            </a:r>
            <a:r>
              <a:rPr lang="en-US" sz="2000" dirty="0">
                <a:effectLst/>
              </a:rPr>
              <a:t>(3), 304-317.</a:t>
            </a:r>
            <a:r>
              <a:rPr lang="en-US" sz="2000" dirty="0"/>
              <a:t/>
            </a:r>
            <a:br>
              <a:rPr lang="en-US" sz="2000" dirty="0"/>
            </a:br>
            <a:r>
              <a:rPr lang="en-US" sz="2000" dirty="0" err="1">
                <a:effectLst/>
              </a:rPr>
              <a:t>Nemanick</a:t>
            </a:r>
            <a:r>
              <a:rPr lang="en-US" sz="2000" dirty="0">
                <a:effectLst/>
              </a:rPr>
              <a:t>, R., &amp; Clark, E. (2002). The differential effects of extracurricular activities on attributions in resume evaluation. </a:t>
            </a:r>
            <a:r>
              <a:rPr lang="en-US" sz="2000" i="1" dirty="0">
                <a:effectLst/>
              </a:rPr>
              <a:t>International Journal of Selection and Assessment</a:t>
            </a:r>
            <a:r>
              <a:rPr lang="en-US" sz="2000" dirty="0">
                <a:effectLst/>
              </a:rPr>
              <a:t>, </a:t>
            </a:r>
            <a:r>
              <a:rPr lang="en-US" sz="2000" i="1" dirty="0">
                <a:effectLst/>
              </a:rPr>
              <a:t>10</a:t>
            </a:r>
            <a:r>
              <a:rPr lang="en-US" sz="2000" dirty="0">
                <a:effectLst/>
              </a:rPr>
              <a:t>(3), 206-217.</a:t>
            </a:r>
            <a:r>
              <a:rPr lang="en-US" sz="2000" dirty="0"/>
              <a:t/>
            </a:r>
            <a:br>
              <a:rPr lang="en-US" sz="2000" dirty="0"/>
            </a:br>
            <a:r>
              <a:rPr lang="en-US" sz="2000" dirty="0">
                <a:effectLst/>
              </a:rPr>
              <a:t>Sampson, J. P., Peterson, G. W., Lenz, J. G., Reardon, R. C., &amp; Saunders, D. E. (1996). Professional manual: Career thoughts inventory. Odessa, FL: Psychological Assessment Resources.</a:t>
            </a:r>
            <a:r>
              <a:rPr lang="en-US" sz="2000" dirty="0"/>
              <a:t/>
            </a:r>
            <a:br>
              <a:rPr lang="en-US" sz="2000" dirty="0"/>
            </a:br>
            <a:r>
              <a:rPr lang="en-US" sz="2000" dirty="0" err="1">
                <a:effectLst/>
              </a:rPr>
              <a:t>Schullery</a:t>
            </a:r>
            <a:r>
              <a:rPr lang="en-US" sz="2000" dirty="0">
                <a:effectLst/>
              </a:rPr>
              <a:t>, N., Ickes, L., &amp; </a:t>
            </a:r>
            <a:r>
              <a:rPr lang="en-US" sz="2000" dirty="0" err="1">
                <a:effectLst/>
              </a:rPr>
              <a:t>Schullery</a:t>
            </a:r>
            <a:r>
              <a:rPr lang="en-US" sz="2000" dirty="0">
                <a:effectLst/>
              </a:rPr>
              <a:t>, S. (2009). Employer preferences for resumes and cover letters. </a:t>
            </a:r>
            <a:r>
              <a:rPr lang="en-US" sz="2000" i="1" dirty="0">
                <a:effectLst/>
              </a:rPr>
              <a:t>Business Communication Quarterly</a:t>
            </a:r>
            <a:r>
              <a:rPr lang="en-US" sz="2000" dirty="0">
                <a:effectLst/>
              </a:rPr>
              <a:t>, </a:t>
            </a:r>
            <a:r>
              <a:rPr lang="en-US" sz="2000" i="1" dirty="0">
                <a:effectLst/>
              </a:rPr>
              <a:t>72</a:t>
            </a:r>
            <a:r>
              <a:rPr lang="en-US" sz="2000" dirty="0">
                <a:effectLst/>
              </a:rPr>
              <a:t>(2), 163-176.</a:t>
            </a:r>
            <a:r>
              <a:rPr lang="en-US" sz="2000" dirty="0"/>
              <a:t/>
            </a:r>
            <a:br>
              <a:rPr lang="en-US" sz="2000" dirty="0"/>
            </a:br>
            <a:r>
              <a:rPr lang="en-US" sz="2000" dirty="0">
                <a:effectLst/>
              </a:rPr>
              <a:t>Smith-Hunter, A., Paul, M., &amp; </a:t>
            </a:r>
            <a:r>
              <a:rPr lang="en-US" sz="2000" dirty="0" err="1">
                <a:effectLst/>
              </a:rPr>
              <a:t>DeCasperis</a:t>
            </a:r>
            <a:r>
              <a:rPr lang="en-US" sz="2000" dirty="0">
                <a:effectLst/>
              </a:rPr>
              <a:t>, F. (2010). Gender role perceptions and job satisfaction levels. </a:t>
            </a:r>
            <a:r>
              <a:rPr lang="en-US" sz="2000" i="1" dirty="0">
                <a:effectLst/>
              </a:rPr>
              <a:t>Journal of Academy of Business and Economics, 10</a:t>
            </a:r>
            <a:r>
              <a:rPr lang="en-US" sz="2000" dirty="0">
                <a:effectLst/>
              </a:rPr>
              <a:t>, 62 – 72.</a:t>
            </a:r>
            <a:r>
              <a:rPr lang="en-US" sz="2000" dirty="0"/>
              <a:t/>
            </a:r>
            <a:br>
              <a:rPr lang="en-US" sz="2000" dirty="0"/>
            </a:br>
            <a:r>
              <a:rPr lang="en-US" sz="2000" dirty="0" err="1">
                <a:effectLst/>
              </a:rPr>
              <a:t>Thoms</a:t>
            </a:r>
            <a:r>
              <a:rPr lang="en-US" sz="2000" dirty="0">
                <a:effectLst/>
              </a:rPr>
              <a:t>, P., McMasters, R., Roberts, M., &amp; </a:t>
            </a:r>
            <a:r>
              <a:rPr lang="en-US" sz="2000" dirty="0" err="1">
                <a:effectLst/>
              </a:rPr>
              <a:t>Dombkowski</a:t>
            </a:r>
            <a:r>
              <a:rPr lang="en-US" sz="2000" dirty="0">
                <a:effectLst/>
              </a:rPr>
              <a:t>, D. (1999). Resume characteristics as predictors of an invitation to interview. </a:t>
            </a:r>
            <a:r>
              <a:rPr lang="en-US" sz="2000" i="1" dirty="0">
                <a:effectLst/>
              </a:rPr>
              <a:t>Journal of Business and Psychology</a:t>
            </a:r>
            <a:r>
              <a:rPr lang="en-US" sz="2000" dirty="0">
                <a:effectLst/>
              </a:rPr>
              <a:t>, </a:t>
            </a:r>
            <a:r>
              <a:rPr lang="en-US" sz="2000" i="1" dirty="0">
                <a:effectLst/>
              </a:rPr>
              <a:t>13</a:t>
            </a:r>
            <a:r>
              <a:rPr lang="en-US" sz="2000" dirty="0">
                <a:effectLst/>
              </a:rPr>
              <a:t>(3), 339-356.</a:t>
            </a:r>
            <a:r>
              <a:rPr lang="en-US" sz="2000" dirty="0"/>
              <a:t/>
            </a:r>
            <a:br>
              <a:rPr lang="en-US" sz="2000" dirty="0"/>
            </a:br>
            <a:r>
              <a:rPr lang="en-US" sz="2000" dirty="0" err="1">
                <a:effectLst/>
              </a:rPr>
              <a:t>Tross</a:t>
            </a:r>
            <a:r>
              <a:rPr lang="en-US" sz="2000" dirty="0">
                <a:effectLst/>
              </a:rPr>
              <a:t>, S., &amp; Maurer, T. (2008). The effect of coaching interviewees on subsequent interview performance in structured experience-based interviews. </a:t>
            </a:r>
            <a:r>
              <a:rPr lang="en-US" sz="2000" i="1" dirty="0">
                <a:effectLst/>
              </a:rPr>
              <a:t>Journal of Occupational and Organizational Psychology</a:t>
            </a:r>
            <a:r>
              <a:rPr lang="en-US" sz="2000" dirty="0">
                <a:effectLst/>
              </a:rPr>
              <a:t>, </a:t>
            </a:r>
            <a:r>
              <a:rPr lang="en-US" sz="2000" i="1" dirty="0">
                <a:effectLst/>
              </a:rPr>
              <a:t>81</a:t>
            </a:r>
            <a:r>
              <a:rPr lang="en-US" sz="2000" dirty="0">
                <a:effectLst/>
              </a:rPr>
              <a:t>, 589-605.</a:t>
            </a:r>
            <a:r>
              <a:rPr lang="en-US" sz="2000" dirty="0"/>
              <a:t/>
            </a:r>
            <a:br>
              <a:rPr lang="en-US" sz="2000" dirty="0"/>
            </a:br>
            <a:r>
              <a:rPr lang="en-US" sz="2000" dirty="0">
                <a:effectLst/>
              </a:rPr>
              <a:t>Vidal-Brown, S. &amp; Thompson, B. (1998). The career assessment diagnostic inventory: A score reliability and validity study. Paper presented at the Annual Meeting of the Mid-South Educational Research Association.</a:t>
            </a:r>
            <a:r>
              <a:rPr lang="en-US" sz="2000" dirty="0"/>
              <a:t/>
            </a:r>
            <a:br>
              <a:rPr lang="en-US" sz="2000" dirty="0"/>
            </a:br>
            <a:r>
              <a:rPr lang="en-US" sz="2000" dirty="0">
                <a:effectLst/>
              </a:rPr>
              <a:t>Wood, L. &amp; Kaczynski, D. (2007). University students in USA and Australia: Anticipation and reflection on the transition to work. </a:t>
            </a:r>
            <a:r>
              <a:rPr lang="en-US" sz="2000" i="1" dirty="0">
                <a:effectLst/>
              </a:rPr>
              <a:t>International Journal of Employment Studies, 15, (2),</a:t>
            </a:r>
            <a:r>
              <a:rPr lang="en-US" sz="2000" dirty="0">
                <a:effectLst/>
              </a:rPr>
              <a:t> 91-101</a:t>
            </a:r>
            <a:endParaRPr lang="en-US" sz="2000" dirty="0">
              <a:solidFill>
                <a:srgbClr val="FFFF00"/>
              </a:solidFill>
            </a:endParaRPr>
          </a:p>
          <a:p>
            <a:pPr marL="0" indent="0">
              <a:buNone/>
            </a:pPr>
            <a:endParaRPr lang="en-US" dirty="0"/>
          </a:p>
        </p:txBody>
      </p:sp>
    </p:spTree>
    <p:extLst>
      <p:ext uri="{BB962C8B-B14F-4D97-AF65-F5344CB8AC3E}">
        <p14:creationId xmlns:p14="http://schemas.microsoft.com/office/powerpoint/2010/main" val="384555851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6282"/>
            <a:ext cx="7770813" cy="1225292"/>
          </a:xfrm>
        </p:spPr>
        <p:txBody>
          <a:bodyPr>
            <a:normAutofit/>
          </a:bodyPr>
          <a:lstStyle/>
          <a:p>
            <a:r>
              <a:rPr lang="en-US" sz="2800" dirty="0" smtClean="0">
                <a:solidFill>
                  <a:srgbClr val="FFFF00"/>
                </a:solidFill>
              </a:rPr>
              <a:t>Workshop Time Line: Every 3</a:t>
            </a:r>
            <a:r>
              <a:rPr lang="en-US" sz="2800" baseline="30000" dirty="0" smtClean="0">
                <a:solidFill>
                  <a:srgbClr val="FFFF00"/>
                </a:solidFill>
              </a:rPr>
              <a:t>rd</a:t>
            </a:r>
            <a:r>
              <a:rPr lang="en-US" sz="2800" dirty="0" smtClean="0">
                <a:solidFill>
                  <a:srgbClr val="FFFF00"/>
                </a:solidFill>
              </a:rPr>
              <a:t> Friday </a:t>
            </a:r>
            <a:br>
              <a:rPr lang="en-US" sz="2800" dirty="0" smtClean="0">
                <a:solidFill>
                  <a:srgbClr val="FFFF00"/>
                </a:solidFill>
              </a:rPr>
            </a:br>
            <a:r>
              <a:rPr lang="en-US" sz="2800" dirty="0" smtClean="0">
                <a:solidFill>
                  <a:srgbClr val="FFFF00"/>
                </a:solidFill>
              </a:rPr>
              <a:t>11:00- 1</a:t>
            </a:r>
            <a:r>
              <a:rPr lang="en-US" sz="2800" dirty="0" smtClean="0">
                <a:solidFill>
                  <a:srgbClr val="FFFF00"/>
                </a:solidFill>
                <a:sym typeface="Wingdings"/>
              </a:rPr>
              <a:t>:00</a:t>
            </a:r>
            <a:r>
              <a:rPr lang="en-US" sz="2800" dirty="0" smtClean="0">
                <a:solidFill>
                  <a:srgbClr val="FFFF00"/>
                </a:solidFill>
              </a:rPr>
              <a:t>* Room 201 </a:t>
            </a:r>
            <a:endParaRPr lang="en-US" sz="2800" dirty="0">
              <a:solidFill>
                <a:srgbClr val="FFFF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22768353"/>
              </p:ext>
            </p:extLst>
          </p:nvPr>
        </p:nvGraphicFramePr>
        <p:xfrm>
          <a:off x="685800" y="1237289"/>
          <a:ext cx="7770813" cy="47863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904916" y="6137604"/>
            <a:ext cx="6809156" cy="707886"/>
          </a:xfrm>
          <a:prstGeom prst="rect">
            <a:avLst/>
          </a:prstGeom>
        </p:spPr>
        <p:txBody>
          <a:bodyPr wrap="square">
            <a:spAutoFit/>
          </a:bodyPr>
          <a:lstStyle/>
          <a:p>
            <a:pPr lvl="0" algn="ctr"/>
            <a:r>
              <a:rPr lang="en-US" sz="2000" b="1" dirty="0"/>
              <a:t>*at </a:t>
            </a:r>
            <a:r>
              <a:rPr lang="en-US" sz="2000" b="1" dirty="0" smtClean="0"/>
              <a:t>conclusion of workshop </a:t>
            </a:r>
            <a:r>
              <a:rPr lang="en-US" sz="2000" b="1" dirty="0"/>
              <a:t>counselors are available for 1:</a:t>
            </a:r>
            <a:r>
              <a:rPr lang="en-US" sz="2000" b="1" dirty="0" smtClean="0"/>
              <a:t>1 scheduling </a:t>
            </a:r>
            <a:endParaRPr lang="en-US" sz="2000" b="1" dirty="0"/>
          </a:p>
        </p:txBody>
      </p:sp>
    </p:spTree>
    <p:extLst>
      <p:ext uri="{BB962C8B-B14F-4D97-AF65-F5344CB8AC3E}">
        <p14:creationId xmlns:p14="http://schemas.microsoft.com/office/powerpoint/2010/main" val="923081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00">
            <a:alpha val="52000"/>
          </a:srgb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41908" y="341882"/>
            <a:ext cx="8021042" cy="5552353"/>
          </a:xfrm>
        </p:spPr>
        <p:txBody>
          <a:bodyPr>
            <a:normAutofit/>
          </a:bodyPr>
          <a:lstStyle/>
          <a:p>
            <a:r>
              <a:rPr lang="en-US" sz="40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L</a:t>
            </a:r>
            <a:r>
              <a:rPr lang="en-US" sz="40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et the workshop begin!</a:t>
            </a:r>
          </a:p>
        </p:txBody>
      </p:sp>
      <p:pic>
        <p:nvPicPr>
          <p:cNvPr id="2" name="Picture 1"/>
          <p:cNvPicPr>
            <a:picLocks noChangeAspect="1"/>
          </p:cNvPicPr>
          <p:nvPr/>
        </p:nvPicPr>
        <p:blipFill>
          <a:blip r:embed="rId3"/>
          <a:stretch>
            <a:fillRect/>
          </a:stretch>
        </p:blipFill>
        <p:spPr>
          <a:xfrm>
            <a:off x="1980893" y="1554295"/>
            <a:ext cx="4889822" cy="4889822"/>
          </a:xfrm>
          <a:prstGeom prst="rect">
            <a:avLst/>
          </a:prstGeom>
        </p:spPr>
      </p:pic>
    </p:spTree>
    <p:extLst>
      <p:ext uri="{BB962C8B-B14F-4D97-AF65-F5344CB8AC3E}">
        <p14:creationId xmlns:p14="http://schemas.microsoft.com/office/powerpoint/2010/main" val="325053120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00">
            <a:alpha val="52000"/>
          </a:srgb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338612" y="4141635"/>
            <a:ext cx="6024338" cy="1752600"/>
          </a:xfrm>
        </p:spPr>
        <p:txBody>
          <a:bodyPr>
            <a:normAutofit fontScale="92500" lnSpcReduction="10000"/>
          </a:bodyPr>
          <a:lstStyle/>
          <a:p>
            <a:r>
              <a:rPr lang="en-US"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Calisto MT"/>
                <a:cs typeface="Calisto MT"/>
              </a:rPr>
              <a:t>IMAGINE you are now traveling back in time when you may have been a college student with a case of CAREER INDESCION</a:t>
            </a:r>
            <a:endParaRPr lang="en-US"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pic>
        <p:nvPicPr>
          <p:cNvPr id="5" name="Picture 4"/>
          <p:cNvPicPr>
            <a:picLocks noChangeAspect="1"/>
          </p:cNvPicPr>
          <p:nvPr/>
        </p:nvPicPr>
        <p:blipFill>
          <a:blip r:embed="rId3" cstate="print"/>
          <a:stretch>
            <a:fillRect/>
          </a:stretch>
        </p:blipFill>
        <p:spPr>
          <a:xfrm>
            <a:off x="421796" y="423012"/>
            <a:ext cx="3002027" cy="3002027"/>
          </a:xfrm>
          <a:prstGeom prst="rect">
            <a:avLst/>
          </a:prstGeom>
        </p:spPr>
      </p:pic>
      <p:pic>
        <p:nvPicPr>
          <p:cNvPr id="6" name="Picture 5"/>
          <p:cNvPicPr>
            <a:picLocks noChangeAspect="1"/>
          </p:cNvPicPr>
          <p:nvPr/>
        </p:nvPicPr>
        <p:blipFill>
          <a:blip r:embed="rId4" cstate="print"/>
          <a:stretch>
            <a:fillRect/>
          </a:stretch>
        </p:blipFill>
        <p:spPr>
          <a:xfrm>
            <a:off x="3207671" y="950865"/>
            <a:ext cx="3087735" cy="3087735"/>
          </a:xfrm>
          <a:prstGeom prst="rect">
            <a:avLst/>
          </a:prstGeom>
        </p:spPr>
      </p:pic>
      <p:pic>
        <p:nvPicPr>
          <p:cNvPr id="7" name="Picture 6"/>
          <p:cNvPicPr>
            <a:picLocks noChangeAspect="1"/>
          </p:cNvPicPr>
          <p:nvPr/>
        </p:nvPicPr>
        <p:blipFill>
          <a:blip r:embed="rId5" cstate="print"/>
          <a:stretch>
            <a:fillRect/>
          </a:stretch>
        </p:blipFill>
        <p:spPr>
          <a:xfrm>
            <a:off x="5729535" y="625467"/>
            <a:ext cx="3026349" cy="3026349"/>
          </a:xfrm>
          <a:prstGeom prst="rect">
            <a:avLst/>
          </a:prstGeom>
        </p:spPr>
      </p:pic>
      <p:pic>
        <p:nvPicPr>
          <p:cNvPr id="8" name="Picture 7"/>
          <p:cNvPicPr>
            <a:picLocks noChangeAspect="1"/>
          </p:cNvPicPr>
          <p:nvPr/>
        </p:nvPicPr>
        <p:blipFill>
          <a:blip r:embed="rId6" cstate="print"/>
          <a:stretch>
            <a:fillRect/>
          </a:stretch>
        </p:blipFill>
        <p:spPr>
          <a:xfrm rot="20076539">
            <a:off x="422845" y="4304704"/>
            <a:ext cx="1642886" cy="1642886"/>
          </a:xfrm>
          <a:prstGeom prst="rect">
            <a:avLst/>
          </a:prstGeom>
        </p:spPr>
      </p:pic>
    </p:spTree>
    <p:extLst>
      <p:ext uri="{BB962C8B-B14F-4D97-AF65-F5344CB8AC3E}">
        <p14:creationId xmlns:p14="http://schemas.microsoft.com/office/powerpoint/2010/main" val="255087890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JoinUsFacebook.gif">
            <a:hlinkClick r:id="rId2"/>
          </p:cNvPr>
          <p:cNvPicPr>
            <a:picLocks noGrp="1" noChangeAspect="1"/>
          </p:cNvPicPr>
          <p:nvPr>
            <p:ph idx="1"/>
          </p:nvPr>
        </p:nvPicPr>
        <p:blipFill>
          <a:blip r:embed="rId3" cstate="print"/>
          <a:stretch>
            <a:fillRect/>
          </a:stretch>
        </p:blipFill>
        <p:spPr>
          <a:xfrm>
            <a:off x="685800" y="1861042"/>
            <a:ext cx="7770813" cy="3499832"/>
          </a:xfrm>
        </p:spPr>
      </p:pic>
      <p:sp>
        <p:nvSpPr>
          <p:cNvPr id="2" name="Title 1"/>
          <p:cNvSpPr>
            <a:spLocks noGrp="1"/>
          </p:cNvSpPr>
          <p:nvPr>
            <p:ph type="title"/>
          </p:nvPr>
        </p:nvSpPr>
        <p:spPr/>
        <p:txBody>
          <a:bodyPr>
            <a:normAutofit fontScale="90000"/>
          </a:bodyPr>
          <a:lstStyle/>
          <a:p>
            <a:r>
              <a:rPr lang="en-US" dirty="0" smtClean="0">
                <a:solidFill>
                  <a:srgbClr val="FFFF00"/>
                </a:solidFill>
              </a:rPr>
              <a:t>Know your career services options</a:t>
            </a:r>
            <a:endParaRPr lang="en-US" dirty="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tory">
  <a:themeElements>
    <a:clrScheme name="Story">
      <a:dk1>
        <a:sysClr val="windowText" lastClr="000000"/>
      </a:dk1>
      <a:lt1>
        <a:sysClr val="window" lastClr="FFFFFF"/>
      </a:lt1>
      <a:dk2>
        <a:srgbClr val="212121"/>
      </a:dk2>
      <a:lt2>
        <a:srgbClr val="CDD4D7"/>
      </a:lt2>
      <a:accent1>
        <a:srgbClr val="1D86CD"/>
      </a:accent1>
      <a:accent2>
        <a:srgbClr val="732E9A"/>
      </a:accent2>
      <a:accent3>
        <a:srgbClr val="B50B1B"/>
      </a:accent3>
      <a:accent4>
        <a:srgbClr val="E8950E"/>
      </a:accent4>
      <a:accent5>
        <a:srgbClr val="55992B"/>
      </a:accent5>
      <a:accent6>
        <a:srgbClr val="2C9C89"/>
      </a:accent6>
      <a:hlink>
        <a:srgbClr val="EC4D4D"/>
      </a:hlink>
      <a:folHlink>
        <a:srgbClr val="F8CE8A"/>
      </a:folHlink>
    </a:clrScheme>
    <a:fontScheme name="Story">
      <a:majorFont>
        <a:latin typeface="Calisto MT"/>
        <a:ea typeface=""/>
        <a:cs typeface=""/>
        <a:font script="Jpan" typeface="ＭＳ Ｐ明朝"/>
        <a:font script="Hans" typeface="宋体"/>
        <a:font script="Hant" typeface="新細明體"/>
      </a:majorFont>
      <a:minorFont>
        <a:latin typeface="Calisto MT"/>
        <a:ea typeface=""/>
        <a:cs typeface=""/>
        <a:font script="Jpan" typeface="ＭＳ Ｐ明朝"/>
        <a:font script="Hans" typeface="宋体"/>
        <a:font script="Hant" typeface="新細明體"/>
      </a:minorFont>
    </a:fontScheme>
    <a:fmtScheme name="Story">
      <a:fillStyleLst>
        <a:solidFill>
          <a:schemeClr val="phClr"/>
        </a:solidFill>
        <a:blipFill rotWithShape="1">
          <a:blip xmlns:r="http://schemas.openxmlformats.org/officeDocument/2006/relationships" r:embed="rId1">
            <a:duotone>
              <a:schemeClr val="phClr">
                <a:shade val="10000"/>
                <a:satMod val="150000"/>
                <a:lumMod val="120000"/>
              </a:schemeClr>
              <a:schemeClr val="phClr">
                <a:satMod val="350000"/>
                <a:lumMod val="150000"/>
              </a:schemeClr>
            </a:duotone>
          </a:blip>
          <a:tile tx="0" ty="0" sx="20000" sy="20000" flip="none" algn="ctr"/>
        </a:blipFill>
        <a:gradFill rotWithShape="1">
          <a:gsLst>
            <a:gs pos="0">
              <a:schemeClr val="phClr">
                <a:shade val="20000"/>
                <a:satMod val="130000"/>
              </a:schemeClr>
            </a:gs>
            <a:gs pos="50000">
              <a:schemeClr val="phClr">
                <a:shade val="90000"/>
                <a:satMod val="130000"/>
              </a:schemeClr>
            </a:gs>
            <a:gs pos="100000">
              <a:schemeClr val="phClr">
                <a:shade val="100000"/>
                <a:satMod val="200000"/>
                <a:lumMod val="120000"/>
              </a:schemeClr>
            </a:gs>
          </a:gsLst>
          <a:lin ang="16200000" scaled="0"/>
        </a:gradFill>
      </a:fillStyleLst>
      <a:lnStyleLst>
        <a:ln w="6350" cap="flat" cmpd="sng" algn="ctr">
          <a:solidFill>
            <a:schemeClr val="phClr">
              <a:shade val="95000"/>
              <a:satMod val="105000"/>
            </a:schemeClr>
          </a:solidFill>
          <a:prstDash val="solid"/>
        </a:ln>
        <a:ln w="19050" cap="flat" cmpd="sng" algn="ctr">
          <a:solidFill>
            <a:schemeClr val="phClr"/>
          </a:solidFill>
          <a:prstDash val="solid"/>
        </a:ln>
        <a:ln w="34925" cap="flat" cmpd="sng" algn="ctr">
          <a:solidFill>
            <a:schemeClr val="phClr"/>
          </a:solidFill>
          <a:prstDash val="solid"/>
        </a:ln>
      </a:lnStyleLst>
      <a:effectStyleLst>
        <a:effectStyle>
          <a:effectLst/>
        </a:effectStyle>
        <a:effectStyle>
          <a:effectLst>
            <a:outerShdw blurRad="88900" dist="50800" dir="2100000" sx="104000" sy="104000" algn="br" rotWithShape="0">
              <a:srgbClr val="000000">
                <a:alpha val="55000"/>
              </a:srgbClr>
            </a:outerShdw>
          </a:effectLst>
        </a:effectStyle>
        <a:effectStyle>
          <a:effectLst>
            <a:outerShdw blurRad="127000" dist="63500" dir="5400000" sx="103000" sy="103000" rotWithShape="0">
              <a:srgbClr val="000000">
                <a:alpha val="75000"/>
              </a:srgbClr>
            </a:outerShdw>
          </a:effectLst>
          <a:scene3d>
            <a:camera prst="perspectiveFront" fov="3000000"/>
            <a:lightRig rig="balanced" dir="t">
              <a:rot lat="0" lon="0" rev="18000000"/>
            </a:lightRig>
          </a:scene3d>
          <a:sp3d prstMaterial="plastic">
            <a:bevelT w="254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2">
            <a:duotone>
              <a:schemeClr val="phClr">
                <a:shade val="10000"/>
                <a:satMod val="150000"/>
              </a:schemeClr>
              <a:schemeClr val="phClr">
                <a:tint val="60000"/>
                <a:satMod val="40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Story.thmx</Template>
  <TotalTime>712</TotalTime>
  <Words>2425</Words>
  <Application>Microsoft Macintosh PowerPoint</Application>
  <PresentationFormat>On-screen Show (4:3)</PresentationFormat>
  <Paragraphs>275</Paragraphs>
  <Slides>50</Slides>
  <Notes>7</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Story</vt:lpstr>
      <vt:lpstr>Welcome to the…</vt:lpstr>
      <vt:lpstr>PowerPoint Presentation</vt:lpstr>
      <vt:lpstr>4 Goals of the on-going Workshop</vt:lpstr>
      <vt:lpstr>Workshop Structure</vt:lpstr>
      <vt:lpstr>Workshop Structure</vt:lpstr>
      <vt:lpstr>Workshop Time Line: Every 3rd Friday  11:00- 1:00* Room 201 </vt:lpstr>
      <vt:lpstr>PowerPoint Presentation</vt:lpstr>
      <vt:lpstr>PowerPoint Presentation</vt:lpstr>
      <vt:lpstr>Know your career services options</vt:lpstr>
      <vt:lpstr>PowerPoint Presentation</vt:lpstr>
      <vt:lpstr>Personality and Self Concept</vt:lpstr>
      <vt:lpstr>Intervention Objectives</vt:lpstr>
      <vt:lpstr>Literature Review </vt:lpstr>
      <vt:lpstr>Literature Review</vt:lpstr>
      <vt:lpstr>Activity Directions</vt:lpstr>
      <vt:lpstr>Activity Discussion</vt:lpstr>
      <vt:lpstr>Activity Discussion</vt:lpstr>
      <vt:lpstr>Job Trends &amp; Future Predictions</vt:lpstr>
      <vt:lpstr>Intervention Objectives</vt:lpstr>
      <vt:lpstr> Why is it important to be informed about future job market trends?</vt:lpstr>
      <vt:lpstr>Career Information Online Resources</vt:lpstr>
      <vt:lpstr>Career Information Online Resources</vt:lpstr>
      <vt:lpstr>Career Information Online Resources</vt:lpstr>
      <vt:lpstr>Career Information Online Resources</vt:lpstr>
      <vt:lpstr> Career Information Future Trends </vt:lpstr>
      <vt:lpstr>Career Information Future Trends</vt:lpstr>
      <vt:lpstr>Future Trends Green Jobs</vt:lpstr>
      <vt:lpstr>Future Trends Green Jobs</vt:lpstr>
      <vt:lpstr>Future Trends Green Jobs</vt:lpstr>
      <vt:lpstr>Future Trends Green Jobs</vt:lpstr>
      <vt:lpstr>Future Trends Green Jobs</vt:lpstr>
      <vt:lpstr>Future Trends Green Jobs</vt:lpstr>
      <vt:lpstr>       College-To-Work Transition </vt:lpstr>
      <vt:lpstr>How can I enhance my chances of getting a job after school? </vt:lpstr>
      <vt:lpstr>Objectives</vt:lpstr>
      <vt:lpstr>PowerPoint Presentation</vt:lpstr>
      <vt:lpstr>What do we know? </vt:lpstr>
      <vt:lpstr>PowerPoint Presentation</vt:lpstr>
      <vt:lpstr>Enhancing Your Employability </vt:lpstr>
      <vt:lpstr>Ways To Get The Required Experience</vt:lpstr>
      <vt:lpstr>Internship /Job Search Strategies</vt:lpstr>
      <vt:lpstr>PowerPoint Presentation</vt:lpstr>
      <vt:lpstr>Resume Building &amp; Interview Skills</vt:lpstr>
      <vt:lpstr>Intervention Objectives</vt:lpstr>
      <vt:lpstr>Literature Review</vt:lpstr>
      <vt:lpstr>Activity Directions</vt:lpstr>
      <vt:lpstr>Conclusion</vt:lpstr>
      <vt:lpstr>Workshop-Review Discussion with Baker’s Class</vt:lpstr>
      <vt:lpstr>References</vt:lpstr>
      <vt:lpstr>References Cont’d</vt:lpstr>
    </vt:vector>
  </TitlesOfParts>
  <Company>KAMBIC KAMERA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Angela Houseknecht</dc:creator>
  <cp:lastModifiedBy>Angela Houseknecht</cp:lastModifiedBy>
  <cp:revision>96</cp:revision>
  <dcterms:created xsi:type="dcterms:W3CDTF">2011-12-01T16:15:53Z</dcterms:created>
  <dcterms:modified xsi:type="dcterms:W3CDTF">2011-12-14T20:06:47Z</dcterms:modified>
</cp:coreProperties>
</file>